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80" r:id="rId2"/>
    <p:sldId id="274" r:id="rId3"/>
    <p:sldId id="276" r:id="rId4"/>
    <p:sldId id="277" r:id="rId5"/>
    <p:sldId id="279" r:id="rId6"/>
    <p:sldId id="267" r:id="rId7"/>
    <p:sldId id="271" r:id="rId8"/>
    <p:sldId id="270" r:id="rId9"/>
    <p:sldId id="282" r:id="rId10"/>
    <p:sldId id="269" r:id="rId11"/>
    <p:sldId id="268" r:id="rId12"/>
    <p:sldId id="281" r:id="rId13"/>
    <p:sldId id="258" r:id="rId14"/>
    <p:sldId id="283" r:id="rId15"/>
    <p:sldId id="256" r:id="rId16"/>
    <p:sldId id="266" r:id="rId17"/>
    <p:sldId id="259" r:id="rId18"/>
    <p:sldId id="260" r:id="rId19"/>
    <p:sldId id="261" r:id="rId20"/>
    <p:sldId id="262" r:id="rId21"/>
    <p:sldId id="263" r:id="rId22"/>
    <p:sldId id="264" r:id="rId23"/>
    <p:sldId id="265"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89" autoAdjust="0"/>
    <p:restoredTop sz="94660"/>
  </p:normalViewPr>
  <p:slideViewPr>
    <p:cSldViewPr snapToGrid="0">
      <p:cViewPr varScale="1">
        <p:scale>
          <a:sx n="81" d="100"/>
          <a:sy n="81" d="100"/>
        </p:scale>
        <p:origin x="71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1A9B76-4286-4362-8D46-8B46047445CA}" type="datetimeFigureOut">
              <a:rPr lang="de-DE" smtClean="0"/>
              <a:t>12.10.2020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3AE2DB-27EC-4E28-8EEB-7B12A930CDA1}" type="slidenum">
              <a:rPr lang="de-DE" smtClean="0"/>
              <a:t>‹Nr.›</a:t>
            </a:fld>
            <a:endParaRPr lang="de-DE"/>
          </a:p>
        </p:txBody>
      </p:sp>
    </p:spTree>
    <p:extLst>
      <p:ext uri="{BB962C8B-B14F-4D97-AF65-F5344CB8AC3E}">
        <p14:creationId xmlns:p14="http://schemas.microsoft.com/office/powerpoint/2010/main" val="3784646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EC6C65-2BAB-4378-9201-6EEFD1E8C29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9069B7F8-F125-49D4-82FF-0FE898245D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941978BC-B342-47E3-A606-E78268A4312E}"/>
              </a:ext>
            </a:extLst>
          </p:cNvPr>
          <p:cNvSpPr>
            <a:spLocks noGrp="1"/>
          </p:cNvSpPr>
          <p:nvPr>
            <p:ph type="dt" sz="half" idx="10"/>
          </p:nvPr>
        </p:nvSpPr>
        <p:spPr/>
        <p:txBody>
          <a:bodyPr/>
          <a:lstStyle/>
          <a:p>
            <a:fld id="{5165BC75-3249-42C6-856F-A9DB368C90FF}" type="datetimeFigureOut">
              <a:rPr lang="de-DE" smtClean="0"/>
              <a:t>12.10.2020</a:t>
            </a:fld>
            <a:endParaRPr lang="de-DE"/>
          </a:p>
        </p:txBody>
      </p:sp>
      <p:sp>
        <p:nvSpPr>
          <p:cNvPr id="5" name="Fußzeilenplatzhalter 4">
            <a:extLst>
              <a:ext uri="{FF2B5EF4-FFF2-40B4-BE49-F238E27FC236}">
                <a16:creationId xmlns:a16="http://schemas.microsoft.com/office/drawing/2014/main" id="{373ED91C-A391-417B-98C3-1FD7055908E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3410E19-37FA-407D-8A32-EF61C636650D}"/>
              </a:ext>
            </a:extLst>
          </p:cNvPr>
          <p:cNvSpPr>
            <a:spLocks noGrp="1"/>
          </p:cNvSpPr>
          <p:nvPr>
            <p:ph type="sldNum" sz="quarter" idx="12"/>
          </p:nvPr>
        </p:nvSpPr>
        <p:spPr/>
        <p:txBody>
          <a:bodyPr/>
          <a:lstStyle/>
          <a:p>
            <a:fld id="{780CE936-8CBD-43AB-AA9D-3A4D539A523F}" type="slidenum">
              <a:rPr lang="de-DE" smtClean="0"/>
              <a:t>‹Nr.›</a:t>
            </a:fld>
            <a:endParaRPr lang="de-DE"/>
          </a:p>
        </p:txBody>
      </p:sp>
    </p:spTree>
    <p:extLst>
      <p:ext uri="{BB962C8B-B14F-4D97-AF65-F5344CB8AC3E}">
        <p14:creationId xmlns:p14="http://schemas.microsoft.com/office/powerpoint/2010/main" val="695446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2B516A-6085-4DB9-B2E0-6D97FA4CB63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B5497DCE-631E-4872-AE4A-2526DB0F7A2F}"/>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D500359-EEDF-491A-A2F6-5AF6B62901C2}"/>
              </a:ext>
            </a:extLst>
          </p:cNvPr>
          <p:cNvSpPr>
            <a:spLocks noGrp="1"/>
          </p:cNvSpPr>
          <p:nvPr>
            <p:ph type="dt" sz="half" idx="10"/>
          </p:nvPr>
        </p:nvSpPr>
        <p:spPr/>
        <p:txBody>
          <a:bodyPr/>
          <a:lstStyle/>
          <a:p>
            <a:fld id="{5165BC75-3249-42C6-856F-A9DB368C90FF}" type="datetimeFigureOut">
              <a:rPr lang="de-DE" smtClean="0"/>
              <a:t>12.10.2020</a:t>
            </a:fld>
            <a:endParaRPr lang="de-DE"/>
          </a:p>
        </p:txBody>
      </p:sp>
      <p:sp>
        <p:nvSpPr>
          <p:cNvPr id="5" name="Fußzeilenplatzhalter 4">
            <a:extLst>
              <a:ext uri="{FF2B5EF4-FFF2-40B4-BE49-F238E27FC236}">
                <a16:creationId xmlns:a16="http://schemas.microsoft.com/office/drawing/2014/main" id="{C2D4139B-4750-4309-B691-F1259F3D6D4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FECABD2-7EA4-498E-8EFA-BD6DEAF64441}"/>
              </a:ext>
            </a:extLst>
          </p:cNvPr>
          <p:cNvSpPr>
            <a:spLocks noGrp="1"/>
          </p:cNvSpPr>
          <p:nvPr>
            <p:ph type="sldNum" sz="quarter" idx="12"/>
          </p:nvPr>
        </p:nvSpPr>
        <p:spPr/>
        <p:txBody>
          <a:bodyPr/>
          <a:lstStyle/>
          <a:p>
            <a:fld id="{780CE936-8CBD-43AB-AA9D-3A4D539A523F}" type="slidenum">
              <a:rPr lang="de-DE" smtClean="0"/>
              <a:t>‹Nr.›</a:t>
            </a:fld>
            <a:endParaRPr lang="de-DE"/>
          </a:p>
        </p:txBody>
      </p:sp>
    </p:spTree>
    <p:extLst>
      <p:ext uri="{BB962C8B-B14F-4D97-AF65-F5344CB8AC3E}">
        <p14:creationId xmlns:p14="http://schemas.microsoft.com/office/powerpoint/2010/main" val="2420692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98BBB2D-8D57-4F6C-AB06-BCFF481A18F5}"/>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CD92636-7DEE-49F8-AE34-398038D5D5B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1151D32-6251-483A-8EF9-5B17C86FCCC2}"/>
              </a:ext>
            </a:extLst>
          </p:cNvPr>
          <p:cNvSpPr>
            <a:spLocks noGrp="1"/>
          </p:cNvSpPr>
          <p:nvPr>
            <p:ph type="dt" sz="half" idx="10"/>
          </p:nvPr>
        </p:nvSpPr>
        <p:spPr/>
        <p:txBody>
          <a:bodyPr/>
          <a:lstStyle/>
          <a:p>
            <a:fld id="{5165BC75-3249-42C6-856F-A9DB368C90FF}" type="datetimeFigureOut">
              <a:rPr lang="de-DE" smtClean="0"/>
              <a:t>12.10.2020</a:t>
            </a:fld>
            <a:endParaRPr lang="de-DE"/>
          </a:p>
        </p:txBody>
      </p:sp>
      <p:sp>
        <p:nvSpPr>
          <p:cNvPr id="5" name="Fußzeilenplatzhalter 4">
            <a:extLst>
              <a:ext uri="{FF2B5EF4-FFF2-40B4-BE49-F238E27FC236}">
                <a16:creationId xmlns:a16="http://schemas.microsoft.com/office/drawing/2014/main" id="{4FB0F4C4-1510-46A8-86E8-130A3761FD4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E6DDE2C-3917-4C25-87D8-DE897DBB1308}"/>
              </a:ext>
            </a:extLst>
          </p:cNvPr>
          <p:cNvSpPr>
            <a:spLocks noGrp="1"/>
          </p:cNvSpPr>
          <p:nvPr>
            <p:ph type="sldNum" sz="quarter" idx="12"/>
          </p:nvPr>
        </p:nvSpPr>
        <p:spPr/>
        <p:txBody>
          <a:bodyPr/>
          <a:lstStyle/>
          <a:p>
            <a:fld id="{780CE936-8CBD-43AB-AA9D-3A4D539A523F}" type="slidenum">
              <a:rPr lang="de-DE" smtClean="0"/>
              <a:t>‹Nr.›</a:t>
            </a:fld>
            <a:endParaRPr lang="de-DE"/>
          </a:p>
        </p:txBody>
      </p:sp>
    </p:spTree>
    <p:extLst>
      <p:ext uri="{BB962C8B-B14F-4D97-AF65-F5344CB8AC3E}">
        <p14:creationId xmlns:p14="http://schemas.microsoft.com/office/powerpoint/2010/main" val="1222749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282713-4A73-4E3F-A3C6-23F56B023734}"/>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F698B3C9-238C-4F66-BD86-A6582BFB9D9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66E2596-9097-4D01-A020-3D57CBEC6C96}"/>
              </a:ext>
            </a:extLst>
          </p:cNvPr>
          <p:cNvSpPr>
            <a:spLocks noGrp="1"/>
          </p:cNvSpPr>
          <p:nvPr>
            <p:ph type="dt" sz="half" idx="10"/>
          </p:nvPr>
        </p:nvSpPr>
        <p:spPr/>
        <p:txBody>
          <a:bodyPr/>
          <a:lstStyle/>
          <a:p>
            <a:fld id="{5165BC75-3249-42C6-856F-A9DB368C90FF}" type="datetimeFigureOut">
              <a:rPr lang="de-DE" smtClean="0"/>
              <a:t>12.10.2020</a:t>
            </a:fld>
            <a:endParaRPr lang="de-DE"/>
          </a:p>
        </p:txBody>
      </p:sp>
      <p:sp>
        <p:nvSpPr>
          <p:cNvPr id="5" name="Fußzeilenplatzhalter 4">
            <a:extLst>
              <a:ext uri="{FF2B5EF4-FFF2-40B4-BE49-F238E27FC236}">
                <a16:creationId xmlns:a16="http://schemas.microsoft.com/office/drawing/2014/main" id="{A6294537-70D0-45EC-8EAE-7D4254DC67A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7A5E4B8-AB1F-4AFD-AF13-84A2F68005A7}"/>
              </a:ext>
            </a:extLst>
          </p:cNvPr>
          <p:cNvSpPr>
            <a:spLocks noGrp="1"/>
          </p:cNvSpPr>
          <p:nvPr>
            <p:ph type="sldNum" sz="quarter" idx="12"/>
          </p:nvPr>
        </p:nvSpPr>
        <p:spPr/>
        <p:txBody>
          <a:bodyPr/>
          <a:lstStyle/>
          <a:p>
            <a:fld id="{780CE936-8CBD-43AB-AA9D-3A4D539A523F}" type="slidenum">
              <a:rPr lang="de-DE" smtClean="0"/>
              <a:t>‹Nr.›</a:t>
            </a:fld>
            <a:endParaRPr lang="de-DE"/>
          </a:p>
        </p:txBody>
      </p:sp>
    </p:spTree>
    <p:extLst>
      <p:ext uri="{BB962C8B-B14F-4D97-AF65-F5344CB8AC3E}">
        <p14:creationId xmlns:p14="http://schemas.microsoft.com/office/powerpoint/2010/main" val="1591802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5054FF-B2E3-4D83-AC1E-E246922F91E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90DCE428-EE8A-4EE9-A4AA-C1EA766859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5A5D678F-142E-4A06-A435-5F45C7E70282}"/>
              </a:ext>
            </a:extLst>
          </p:cNvPr>
          <p:cNvSpPr>
            <a:spLocks noGrp="1"/>
          </p:cNvSpPr>
          <p:nvPr>
            <p:ph type="dt" sz="half" idx="10"/>
          </p:nvPr>
        </p:nvSpPr>
        <p:spPr/>
        <p:txBody>
          <a:bodyPr/>
          <a:lstStyle/>
          <a:p>
            <a:fld id="{5165BC75-3249-42C6-856F-A9DB368C90FF}" type="datetimeFigureOut">
              <a:rPr lang="de-DE" smtClean="0"/>
              <a:t>12.10.2020</a:t>
            </a:fld>
            <a:endParaRPr lang="de-DE"/>
          </a:p>
        </p:txBody>
      </p:sp>
      <p:sp>
        <p:nvSpPr>
          <p:cNvPr id="5" name="Fußzeilenplatzhalter 4">
            <a:extLst>
              <a:ext uri="{FF2B5EF4-FFF2-40B4-BE49-F238E27FC236}">
                <a16:creationId xmlns:a16="http://schemas.microsoft.com/office/drawing/2014/main" id="{92C0AAB3-D4D3-4BDB-900E-48F2715FEAC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8117FE7-63BA-40ED-825D-334FD476B64C}"/>
              </a:ext>
            </a:extLst>
          </p:cNvPr>
          <p:cNvSpPr>
            <a:spLocks noGrp="1"/>
          </p:cNvSpPr>
          <p:nvPr>
            <p:ph type="sldNum" sz="quarter" idx="12"/>
          </p:nvPr>
        </p:nvSpPr>
        <p:spPr/>
        <p:txBody>
          <a:bodyPr/>
          <a:lstStyle/>
          <a:p>
            <a:fld id="{780CE936-8CBD-43AB-AA9D-3A4D539A523F}" type="slidenum">
              <a:rPr lang="de-DE" smtClean="0"/>
              <a:t>‹Nr.›</a:t>
            </a:fld>
            <a:endParaRPr lang="de-DE"/>
          </a:p>
        </p:txBody>
      </p:sp>
    </p:spTree>
    <p:extLst>
      <p:ext uri="{BB962C8B-B14F-4D97-AF65-F5344CB8AC3E}">
        <p14:creationId xmlns:p14="http://schemas.microsoft.com/office/powerpoint/2010/main" val="3226435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A662AB-FC57-4C1B-A2B0-193D7B2F7D4F}"/>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6AD42D1-2646-48BF-B98B-1A530F013C07}"/>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2BAE0C0C-C96C-44E8-BC71-27B3CCC1F59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6168723E-E4D1-478F-9D7B-C38AAB1B3F53}"/>
              </a:ext>
            </a:extLst>
          </p:cNvPr>
          <p:cNvSpPr>
            <a:spLocks noGrp="1"/>
          </p:cNvSpPr>
          <p:nvPr>
            <p:ph type="dt" sz="half" idx="10"/>
          </p:nvPr>
        </p:nvSpPr>
        <p:spPr/>
        <p:txBody>
          <a:bodyPr/>
          <a:lstStyle/>
          <a:p>
            <a:fld id="{5165BC75-3249-42C6-856F-A9DB368C90FF}" type="datetimeFigureOut">
              <a:rPr lang="de-DE" smtClean="0"/>
              <a:t>12.10.2020</a:t>
            </a:fld>
            <a:endParaRPr lang="de-DE"/>
          </a:p>
        </p:txBody>
      </p:sp>
      <p:sp>
        <p:nvSpPr>
          <p:cNvPr id="6" name="Fußzeilenplatzhalter 5">
            <a:extLst>
              <a:ext uri="{FF2B5EF4-FFF2-40B4-BE49-F238E27FC236}">
                <a16:creationId xmlns:a16="http://schemas.microsoft.com/office/drawing/2014/main" id="{F778371C-508C-4622-A00F-00A70E0B88B1}"/>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54F2D98-88F5-41E1-9936-3096CD775A0D}"/>
              </a:ext>
            </a:extLst>
          </p:cNvPr>
          <p:cNvSpPr>
            <a:spLocks noGrp="1"/>
          </p:cNvSpPr>
          <p:nvPr>
            <p:ph type="sldNum" sz="quarter" idx="12"/>
          </p:nvPr>
        </p:nvSpPr>
        <p:spPr/>
        <p:txBody>
          <a:bodyPr/>
          <a:lstStyle/>
          <a:p>
            <a:fld id="{780CE936-8CBD-43AB-AA9D-3A4D539A523F}" type="slidenum">
              <a:rPr lang="de-DE" smtClean="0"/>
              <a:t>‹Nr.›</a:t>
            </a:fld>
            <a:endParaRPr lang="de-DE"/>
          </a:p>
        </p:txBody>
      </p:sp>
    </p:spTree>
    <p:extLst>
      <p:ext uri="{BB962C8B-B14F-4D97-AF65-F5344CB8AC3E}">
        <p14:creationId xmlns:p14="http://schemas.microsoft.com/office/powerpoint/2010/main" val="3931142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D3675D-F5EB-4A90-A626-7339E071A0A0}"/>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C41865E7-4A04-4C54-B37A-BF6358C279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1A88AD1C-0CA7-4B44-8655-8BDBDCCC877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DE03D28B-6C50-4BF9-B0E0-39D04C8C59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C9D484CA-8E6B-488D-A231-09166F9E09AA}"/>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A3F0AC65-3C58-45AC-A1C7-C7518B1C6987}"/>
              </a:ext>
            </a:extLst>
          </p:cNvPr>
          <p:cNvSpPr>
            <a:spLocks noGrp="1"/>
          </p:cNvSpPr>
          <p:nvPr>
            <p:ph type="dt" sz="half" idx="10"/>
          </p:nvPr>
        </p:nvSpPr>
        <p:spPr/>
        <p:txBody>
          <a:bodyPr/>
          <a:lstStyle/>
          <a:p>
            <a:fld id="{5165BC75-3249-42C6-856F-A9DB368C90FF}" type="datetimeFigureOut">
              <a:rPr lang="de-DE" smtClean="0"/>
              <a:t>12.10.2020</a:t>
            </a:fld>
            <a:endParaRPr lang="de-DE"/>
          </a:p>
        </p:txBody>
      </p:sp>
      <p:sp>
        <p:nvSpPr>
          <p:cNvPr id="8" name="Fußzeilenplatzhalter 7">
            <a:extLst>
              <a:ext uri="{FF2B5EF4-FFF2-40B4-BE49-F238E27FC236}">
                <a16:creationId xmlns:a16="http://schemas.microsoft.com/office/drawing/2014/main" id="{204FEED6-41E1-4536-AFF2-E46351FAC224}"/>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13304451-5F8E-42D9-92F8-81591D4A9E02}"/>
              </a:ext>
            </a:extLst>
          </p:cNvPr>
          <p:cNvSpPr>
            <a:spLocks noGrp="1"/>
          </p:cNvSpPr>
          <p:nvPr>
            <p:ph type="sldNum" sz="quarter" idx="12"/>
          </p:nvPr>
        </p:nvSpPr>
        <p:spPr/>
        <p:txBody>
          <a:bodyPr/>
          <a:lstStyle/>
          <a:p>
            <a:fld id="{780CE936-8CBD-43AB-AA9D-3A4D539A523F}" type="slidenum">
              <a:rPr lang="de-DE" smtClean="0"/>
              <a:t>‹Nr.›</a:t>
            </a:fld>
            <a:endParaRPr lang="de-DE"/>
          </a:p>
        </p:txBody>
      </p:sp>
    </p:spTree>
    <p:extLst>
      <p:ext uri="{BB962C8B-B14F-4D97-AF65-F5344CB8AC3E}">
        <p14:creationId xmlns:p14="http://schemas.microsoft.com/office/powerpoint/2010/main" val="73617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288CD9-4F09-4ADE-A3A2-ABD3CCBE98A7}"/>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344F5122-6B02-476B-A8A1-F115D8D1F5FF}"/>
              </a:ext>
            </a:extLst>
          </p:cNvPr>
          <p:cNvSpPr>
            <a:spLocks noGrp="1"/>
          </p:cNvSpPr>
          <p:nvPr>
            <p:ph type="dt" sz="half" idx="10"/>
          </p:nvPr>
        </p:nvSpPr>
        <p:spPr/>
        <p:txBody>
          <a:bodyPr/>
          <a:lstStyle/>
          <a:p>
            <a:fld id="{5165BC75-3249-42C6-856F-A9DB368C90FF}" type="datetimeFigureOut">
              <a:rPr lang="de-DE" smtClean="0"/>
              <a:t>12.10.2020</a:t>
            </a:fld>
            <a:endParaRPr lang="de-DE"/>
          </a:p>
        </p:txBody>
      </p:sp>
      <p:sp>
        <p:nvSpPr>
          <p:cNvPr id="4" name="Fußzeilenplatzhalter 3">
            <a:extLst>
              <a:ext uri="{FF2B5EF4-FFF2-40B4-BE49-F238E27FC236}">
                <a16:creationId xmlns:a16="http://schemas.microsoft.com/office/drawing/2014/main" id="{790E6A97-0D27-44F3-BA00-92B05D565BF0}"/>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10ED1F21-5E7E-4406-B048-8F40B4A6021E}"/>
              </a:ext>
            </a:extLst>
          </p:cNvPr>
          <p:cNvSpPr>
            <a:spLocks noGrp="1"/>
          </p:cNvSpPr>
          <p:nvPr>
            <p:ph type="sldNum" sz="quarter" idx="12"/>
          </p:nvPr>
        </p:nvSpPr>
        <p:spPr/>
        <p:txBody>
          <a:bodyPr/>
          <a:lstStyle/>
          <a:p>
            <a:fld id="{780CE936-8CBD-43AB-AA9D-3A4D539A523F}" type="slidenum">
              <a:rPr lang="de-DE" smtClean="0"/>
              <a:t>‹Nr.›</a:t>
            </a:fld>
            <a:endParaRPr lang="de-DE"/>
          </a:p>
        </p:txBody>
      </p:sp>
    </p:spTree>
    <p:extLst>
      <p:ext uri="{BB962C8B-B14F-4D97-AF65-F5344CB8AC3E}">
        <p14:creationId xmlns:p14="http://schemas.microsoft.com/office/powerpoint/2010/main" val="4031091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7062E3C-B363-476B-A20A-3B9F91320E47}"/>
              </a:ext>
            </a:extLst>
          </p:cNvPr>
          <p:cNvSpPr>
            <a:spLocks noGrp="1"/>
          </p:cNvSpPr>
          <p:nvPr>
            <p:ph type="dt" sz="half" idx="10"/>
          </p:nvPr>
        </p:nvSpPr>
        <p:spPr/>
        <p:txBody>
          <a:bodyPr/>
          <a:lstStyle/>
          <a:p>
            <a:fld id="{5165BC75-3249-42C6-856F-A9DB368C90FF}" type="datetimeFigureOut">
              <a:rPr lang="de-DE" smtClean="0"/>
              <a:t>12.10.2020</a:t>
            </a:fld>
            <a:endParaRPr lang="de-DE"/>
          </a:p>
        </p:txBody>
      </p:sp>
      <p:sp>
        <p:nvSpPr>
          <p:cNvPr id="3" name="Fußzeilenplatzhalter 2">
            <a:extLst>
              <a:ext uri="{FF2B5EF4-FFF2-40B4-BE49-F238E27FC236}">
                <a16:creationId xmlns:a16="http://schemas.microsoft.com/office/drawing/2014/main" id="{94A03627-ACE0-4886-90EC-15EEDED844AC}"/>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E2CD8FDF-1BFC-49E0-87EB-1D31F6D6BD2D}"/>
              </a:ext>
            </a:extLst>
          </p:cNvPr>
          <p:cNvSpPr>
            <a:spLocks noGrp="1"/>
          </p:cNvSpPr>
          <p:nvPr>
            <p:ph type="sldNum" sz="quarter" idx="12"/>
          </p:nvPr>
        </p:nvSpPr>
        <p:spPr/>
        <p:txBody>
          <a:bodyPr/>
          <a:lstStyle/>
          <a:p>
            <a:fld id="{780CE936-8CBD-43AB-AA9D-3A4D539A523F}" type="slidenum">
              <a:rPr lang="de-DE" smtClean="0"/>
              <a:t>‹Nr.›</a:t>
            </a:fld>
            <a:endParaRPr lang="de-DE"/>
          </a:p>
        </p:txBody>
      </p:sp>
    </p:spTree>
    <p:extLst>
      <p:ext uri="{BB962C8B-B14F-4D97-AF65-F5344CB8AC3E}">
        <p14:creationId xmlns:p14="http://schemas.microsoft.com/office/powerpoint/2010/main" val="2383873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839EF2-7225-479E-B24B-F59209AD4585}"/>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778C0C3A-B19C-48D0-B77A-65DAFB8DA3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F88142B1-5893-4D30-9B94-3D4392EFB1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0470F8F-1282-4DED-8238-033B4B347E05}"/>
              </a:ext>
            </a:extLst>
          </p:cNvPr>
          <p:cNvSpPr>
            <a:spLocks noGrp="1"/>
          </p:cNvSpPr>
          <p:nvPr>
            <p:ph type="dt" sz="half" idx="10"/>
          </p:nvPr>
        </p:nvSpPr>
        <p:spPr/>
        <p:txBody>
          <a:bodyPr/>
          <a:lstStyle/>
          <a:p>
            <a:fld id="{5165BC75-3249-42C6-856F-A9DB368C90FF}" type="datetimeFigureOut">
              <a:rPr lang="de-DE" smtClean="0"/>
              <a:t>12.10.2020</a:t>
            </a:fld>
            <a:endParaRPr lang="de-DE"/>
          </a:p>
        </p:txBody>
      </p:sp>
      <p:sp>
        <p:nvSpPr>
          <p:cNvPr id="6" name="Fußzeilenplatzhalter 5">
            <a:extLst>
              <a:ext uri="{FF2B5EF4-FFF2-40B4-BE49-F238E27FC236}">
                <a16:creationId xmlns:a16="http://schemas.microsoft.com/office/drawing/2014/main" id="{CE9CC99B-A6AE-4F08-9311-A22E3243491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F571882-F94D-419D-A002-77C859F2278E}"/>
              </a:ext>
            </a:extLst>
          </p:cNvPr>
          <p:cNvSpPr>
            <a:spLocks noGrp="1"/>
          </p:cNvSpPr>
          <p:nvPr>
            <p:ph type="sldNum" sz="quarter" idx="12"/>
          </p:nvPr>
        </p:nvSpPr>
        <p:spPr/>
        <p:txBody>
          <a:bodyPr/>
          <a:lstStyle/>
          <a:p>
            <a:fld id="{780CE936-8CBD-43AB-AA9D-3A4D539A523F}" type="slidenum">
              <a:rPr lang="de-DE" smtClean="0"/>
              <a:t>‹Nr.›</a:t>
            </a:fld>
            <a:endParaRPr lang="de-DE"/>
          </a:p>
        </p:txBody>
      </p:sp>
    </p:spTree>
    <p:extLst>
      <p:ext uri="{BB962C8B-B14F-4D97-AF65-F5344CB8AC3E}">
        <p14:creationId xmlns:p14="http://schemas.microsoft.com/office/powerpoint/2010/main" val="1616369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5480F8-A12F-4CE3-B3C1-BC164AB77EA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73A9AA4-B51A-4D6F-AEBD-ED28E35EA9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7ABF10F-F630-4E4B-A905-90832D87C8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E007E73-E53E-47AE-BD22-089822AB0945}"/>
              </a:ext>
            </a:extLst>
          </p:cNvPr>
          <p:cNvSpPr>
            <a:spLocks noGrp="1"/>
          </p:cNvSpPr>
          <p:nvPr>
            <p:ph type="dt" sz="half" idx="10"/>
          </p:nvPr>
        </p:nvSpPr>
        <p:spPr/>
        <p:txBody>
          <a:bodyPr/>
          <a:lstStyle/>
          <a:p>
            <a:fld id="{5165BC75-3249-42C6-856F-A9DB368C90FF}" type="datetimeFigureOut">
              <a:rPr lang="de-DE" smtClean="0"/>
              <a:t>12.10.2020</a:t>
            </a:fld>
            <a:endParaRPr lang="de-DE"/>
          </a:p>
        </p:txBody>
      </p:sp>
      <p:sp>
        <p:nvSpPr>
          <p:cNvPr id="6" name="Fußzeilenplatzhalter 5">
            <a:extLst>
              <a:ext uri="{FF2B5EF4-FFF2-40B4-BE49-F238E27FC236}">
                <a16:creationId xmlns:a16="http://schemas.microsoft.com/office/drawing/2014/main" id="{5C66A8AB-FD83-46B3-B8DC-7F240C1504D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605CDCF-66A7-4443-A7C0-87A50DA08361}"/>
              </a:ext>
            </a:extLst>
          </p:cNvPr>
          <p:cNvSpPr>
            <a:spLocks noGrp="1"/>
          </p:cNvSpPr>
          <p:nvPr>
            <p:ph type="sldNum" sz="quarter" idx="12"/>
          </p:nvPr>
        </p:nvSpPr>
        <p:spPr/>
        <p:txBody>
          <a:bodyPr/>
          <a:lstStyle/>
          <a:p>
            <a:fld id="{780CE936-8CBD-43AB-AA9D-3A4D539A523F}" type="slidenum">
              <a:rPr lang="de-DE" smtClean="0"/>
              <a:t>‹Nr.›</a:t>
            </a:fld>
            <a:endParaRPr lang="de-DE"/>
          </a:p>
        </p:txBody>
      </p:sp>
    </p:spTree>
    <p:extLst>
      <p:ext uri="{BB962C8B-B14F-4D97-AF65-F5344CB8AC3E}">
        <p14:creationId xmlns:p14="http://schemas.microsoft.com/office/powerpoint/2010/main" val="1567784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C5F4B33A-678B-4F24-ACA3-3B2B346833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86040DA-6EEA-4C34-9CE1-3BA5EE4571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770415C-C203-495A-A331-B7A6EA82BE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5BC75-3249-42C6-856F-A9DB368C90FF}" type="datetimeFigureOut">
              <a:rPr lang="de-DE" smtClean="0"/>
              <a:t>12.10.2020</a:t>
            </a:fld>
            <a:endParaRPr lang="de-DE"/>
          </a:p>
        </p:txBody>
      </p:sp>
      <p:sp>
        <p:nvSpPr>
          <p:cNvPr id="5" name="Fußzeilenplatzhalter 4">
            <a:extLst>
              <a:ext uri="{FF2B5EF4-FFF2-40B4-BE49-F238E27FC236}">
                <a16:creationId xmlns:a16="http://schemas.microsoft.com/office/drawing/2014/main" id="{CBAC41EA-6473-41C0-AD9E-005F6E8908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A3699C6D-84BC-4811-A231-C4CB82B571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0CE936-8CBD-43AB-AA9D-3A4D539A523F}" type="slidenum">
              <a:rPr lang="de-DE" smtClean="0"/>
              <a:t>‹Nr.›</a:t>
            </a:fld>
            <a:endParaRPr lang="de-DE"/>
          </a:p>
        </p:txBody>
      </p:sp>
    </p:spTree>
    <p:extLst>
      <p:ext uri="{BB962C8B-B14F-4D97-AF65-F5344CB8AC3E}">
        <p14:creationId xmlns:p14="http://schemas.microsoft.com/office/powerpoint/2010/main" val="2071788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C7404A-EA36-4C92-8A62-8E330864A2E8}"/>
              </a:ext>
            </a:extLst>
          </p:cNvPr>
          <p:cNvSpPr>
            <a:spLocks noGrp="1"/>
          </p:cNvSpPr>
          <p:nvPr>
            <p:ph type="title"/>
          </p:nvPr>
        </p:nvSpPr>
        <p:spPr>
          <a:xfrm>
            <a:off x="838200" y="2813685"/>
            <a:ext cx="10515600" cy="1325563"/>
          </a:xfrm>
        </p:spPr>
        <p:txBody>
          <a:bodyPr/>
          <a:lstStyle/>
          <a:p>
            <a:pPr algn="ctr"/>
            <a:r>
              <a:rPr lang="en-AU" dirty="0"/>
              <a:t>Update </a:t>
            </a:r>
            <a:r>
              <a:rPr lang="en-AU" dirty="0" err="1"/>
              <a:t>Actemium</a:t>
            </a:r>
            <a:r>
              <a:rPr lang="en-AU" dirty="0"/>
              <a:t> Use case: </a:t>
            </a:r>
            <a:br>
              <a:rPr lang="en-AU" b="1" dirty="0"/>
            </a:br>
            <a:r>
              <a:rPr lang="en-AU" b="1" dirty="0"/>
              <a:t>Conveyer belt deformation detection</a:t>
            </a:r>
          </a:p>
        </p:txBody>
      </p:sp>
    </p:spTree>
    <p:extLst>
      <p:ext uri="{BB962C8B-B14F-4D97-AF65-F5344CB8AC3E}">
        <p14:creationId xmlns:p14="http://schemas.microsoft.com/office/powerpoint/2010/main" val="3416141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p:txBody>
          <a:bodyPr>
            <a:normAutofit/>
          </a:bodyPr>
          <a:lstStyle/>
          <a:p>
            <a:r>
              <a:rPr lang="en-AU" sz="2800" dirty="0"/>
              <a:t>Paper (2019) by Microsoft </a:t>
            </a:r>
            <a:br>
              <a:rPr lang="en-AU" sz="2800" dirty="0"/>
            </a:br>
            <a:r>
              <a:rPr lang="en-AU" sz="2000" dirty="0"/>
              <a:t># supporting the Multiview Segmentation Approach</a:t>
            </a:r>
            <a:endParaRPr lang="en-AU" sz="2800" dirty="0"/>
          </a:p>
        </p:txBody>
      </p:sp>
      <p:pic>
        <p:nvPicPr>
          <p:cNvPr id="3" name="Grafik 2">
            <a:extLst>
              <a:ext uri="{FF2B5EF4-FFF2-40B4-BE49-F238E27FC236}">
                <a16:creationId xmlns:a16="http://schemas.microsoft.com/office/drawing/2014/main" id="{0853A9B8-1A33-4469-9A4E-A87033352EAF}"/>
              </a:ext>
            </a:extLst>
          </p:cNvPr>
          <p:cNvPicPr>
            <a:picLocks noChangeAspect="1"/>
          </p:cNvPicPr>
          <p:nvPr/>
        </p:nvPicPr>
        <p:blipFill>
          <a:blip r:embed="rId2"/>
          <a:stretch>
            <a:fillRect/>
          </a:stretch>
        </p:blipFill>
        <p:spPr>
          <a:xfrm>
            <a:off x="7731666" y="1845899"/>
            <a:ext cx="3791761" cy="3948745"/>
          </a:xfrm>
          <a:prstGeom prst="rect">
            <a:avLst/>
          </a:prstGeom>
          <a:ln>
            <a:solidFill>
              <a:schemeClr val="tx1"/>
            </a:solidFill>
          </a:ln>
        </p:spPr>
      </p:pic>
      <p:pic>
        <p:nvPicPr>
          <p:cNvPr id="12" name="Grafik 11">
            <a:extLst>
              <a:ext uri="{FF2B5EF4-FFF2-40B4-BE49-F238E27FC236}">
                <a16:creationId xmlns:a16="http://schemas.microsoft.com/office/drawing/2014/main" id="{6268B74F-903E-4E14-9B46-F43567D3613A}"/>
              </a:ext>
            </a:extLst>
          </p:cNvPr>
          <p:cNvPicPr>
            <a:picLocks noChangeAspect="1"/>
          </p:cNvPicPr>
          <p:nvPr/>
        </p:nvPicPr>
        <p:blipFill>
          <a:blip r:embed="rId3"/>
          <a:stretch>
            <a:fillRect/>
          </a:stretch>
        </p:blipFill>
        <p:spPr>
          <a:xfrm>
            <a:off x="454565" y="1845899"/>
            <a:ext cx="7033702" cy="3948745"/>
          </a:xfrm>
          <a:prstGeom prst="rect">
            <a:avLst/>
          </a:prstGeom>
          <a:ln>
            <a:solidFill>
              <a:schemeClr val="tx1"/>
            </a:solidFill>
          </a:ln>
        </p:spPr>
      </p:pic>
    </p:spTree>
    <p:extLst>
      <p:ext uri="{BB962C8B-B14F-4D97-AF65-F5344CB8AC3E}">
        <p14:creationId xmlns:p14="http://schemas.microsoft.com/office/powerpoint/2010/main" val="415247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p:txBody>
          <a:bodyPr>
            <a:normAutofit/>
          </a:bodyPr>
          <a:lstStyle/>
          <a:p>
            <a:r>
              <a:rPr lang="en-AU" sz="2800" dirty="0"/>
              <a:t>Paper (2020) by Google Research</a:t>
            </a:r>
            <a:br>
              <a:rPr lang="en-AU" sz="2800" dirty="0"/>
            </a:br>
            <a:r>
              <a:rPr lang="en-AU" sz="2000" dirty="0"/>
              <a:t># supporting the Multiview Segmentation Approach</a:t>
            </a:r>
            <a:endParaRPr lang="en-AU" sz="2800" dirty="0"/>
          </a:p>
        </p:txBody>
      </p:sp>
      <p:pic>
        <p:nvPicPr>
          <p:cNvPr id="4" name="Grafik 3">
            <a:extLst>
              <a:ext uri="{FF2B5EF4-FFF2-40B4-BE49-F238E27FC236}">
                <a16:creationId xmlns:a16="http://schemas.microsoft.com/office/drawing/2014/main" id="{14AD74C3-5415-430B-8C67-7D0CE22F5CF7}"/>
              </a:ext>
            </a:extLst>
          </p:cNvPr>
          <p:cNvPicPr>
            <a:picLocks noChangeAspect="1"/>
          </p:cNvPicPr>
          <p:nvPr/>
        </p:nvPicPr>
        <p:blipFill>
          <a:blip r:embed="rId2"/>
          <a:stretch>
            <a:fillRect/>
          </a:stretch>
        </p:blipFill>
        <p:spPr>
          <a:xfrm>
            <a:off x="838200" y="1859600"/>
            <a:ext cx="4377252" cy="4708689"/>
          </a:xfrm>
          <a:prstGeom prst="rect">
            <a:avLst/>
          </a:prstGeom>
        </p:spPr>
      </p:pic>
      <p:pic>
        <p:nvPicPr>
          <p:cNvPr id="5" name="Grafik 4">
            <a:extLst>
              <a:ext uri="{FF2B5EF4-FFF2-40B4-BE49-F238E27FC236}">
                <a16:creationId xmlns:a16="http://schemas.microsoft.com/office/drawing/2014/main" id="{0ED55E82-0621-4CF0-833E-5458B98BE191}"/>
              </a:ext>
            </a:extLst>
          </p:cNvPr>
          <p:cNvPicPr>
            <a:picLocks noChangeAspect="1"/>
          </p:cNvPicPr>
          <p:nvPr/>
        </p:nvPicPr>
        <p:blipFill>
          <a:blip r:embed="rId3"/>
          <a:stretch>
            <a:fillRect/>
          </a:stretch>
        </p:blipFill>
        <p:spPr>
          <a:xfrm>
            <a:off x="6270003" y="1784186"/>
            <a:ext cx="2273187" cy="1325563"/>
          </a:xfrm>
          <a:prstGeom prst="rect">
            <a:avLst/>
          </a:prstGeom>
        </p:spPr>
      </p:pic>
      <p:pic>
        <p:nvPicPr>
          <p:cNvPr id="6" name="Grafik 5">
            <a:extLst>
              <a:ext uri="{FF2B5EF4-FFF2-40B4-BE49-F238E27FC236}">
                <a16:creationId xmlns:a16="http://schemas.microsoft.com/office/drawing/2014/main" id="{6408AF94-6363-4239-AB41-9C43EA5EC4A3}"/>
              </a:ext>
            </a:extLst>
          </p:cNvPr>
          <p:cNvPicPr>
            <a:picLocks noChangeAspect="1"/>
          </p:cNvPicPr>
          <p:nvPr/>
        </p:nvPicPr>
        <p:blipFill>
          <a:blip r:embed="rId4"/>
          <a:stretch>
            <a:fillRect/>
          </a:stretch>
        </p:blipFill>
        <p:spPr>
          <a:xfrm>
            <a:off x="6201218" y="3306941"/>
            <a:ext cx="4815919" cy="3037564"/>
          </a:xfrm>
          <a:prstGeom prst="rect">
            <a:avLst/>
          </a:prstGeom>
        </p:spPr>
      </p:pic>
      <p:sp>
        <p:nvSpPr>
          <p:cNvPr id="7" name="Rechteck 6">
            <a:extLst>
              <a:ext uri="{FF2B5EF4-FFF2-40B4-BE49-F238E27FC236}">
                <a16:creationId xmlns:a16="http://schemas.microsoft.com/office/drawing/2014/main" id="{35EB2C8E-EE66-48D8-AF5E-B13703A70A14}"/>
              </a:ext>
            </a:extLst>
          </p:cNvPr>
          <p:cNvSpPr/>
          <p:nvPr/>
        </p:nvSpPr>
        <p:spPr>
          <a:xfrm>
            <a:off x="838200" y="1690688"/>
            <a:ext cx="10351416" cy="49740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08619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C7404A-EA36-4C92-8A62-8E330864A2E8}"/>
              </a:ext>
            </a:extLst>
          </p:cNvPr>
          <p:cNvSpPr>
            <a:spLocks noGrp="1"/>
          </p:cNvSpPr>
          <p:nvPr>
            <p:ph type="title"/>
          </p:nvPr>
        </p:nvSpPr>
        <p:spPr>
          <a:xfrm>
            <a:off x="838200" y="2813685"/>
            <a:ext cx="10515600" cy="1325563"/>
          </a:xfrm>
        </p:spPr>
        <p:txBody>
          <a:bodyPr/>
          <a:lstStyle/>
          <a:p>
            <a:pPr algn="ctr"/>
            <a:r>
              <a:rPr lang="en-AU" b="1" dirty="0"/>
              <a:t>Sand-box tests conducted by VIA IMC</a:t>
            </a:r>
          </a:p>
        </p:txBody>
      </p:sp>
    </p:spTree>
    <p:extLst>
      <p:ext uri="{BB962C8B-B14F-4D97-AF65-F5344CB8AC3E}">
        <p14:creationId xmlns:p14="http://schemas.microsoft.com/office/powerpoint/2010/main" val="2531152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a:xfrm>
            <a:off x="838200" y="365125"/>
            <a:ext cx="10815320" cy="1325563"/>
          </a:xfrm>
        </p:spPr>
        <p:txBody>
          <a:bodyPr>
            <a:normAutofit fontScale="90000"/>
          </a:bodyPr>
          <a:lstStyle/>
          <a:p>
            <a:r>
              <a:rPr lang="en-AU" sz="2800" b="1" dirty="0">
                <a:highlight>
                  <a:srgbClr val="FFFF00"/>
                </a:highlight>
              </a:rPr>
              <a:t>Test 1: </a:t>
            </a:r>
            <a:r>
              <a:rPr lang="en-AU" sz="2800" dirty="0"/>
              <a:t>Pretrained Image Segmentation Network recognize objects on Screenshots of 3D Point Cloud Scenes (Even though it was trained on real images)</a:t>
            </a:r>
            <a:br>
              <a:rPr lang="en-AU" sz="2800" dirty="0"/>
            </a:br>
            <a:br>
              <a:rPr lang="en-AU" sz="2800" dirty="0"/>
            </a:br>
            <a:r>
              <a:rPr lang="en-AU" sz="2200" b="1" dirty="0">
                <a:solidFill>
                  <a:schemeClr val="accent1"/>
                </a:solidFill>
              </a:rPr>
              <a:t>Tested using </a:t>
            </a:r>
            <a:r>
              <a:rPr lang="en-AU" sz="2200" b="1" dirty="0" err="1">
                <a:solidFill>
                  <a:schemeClr val="accent1"/>
                </a:solidFill>
              </a:rPr>
              <a:t>PyTorch</a:t>
            </a:r>
            <a:r>
              <a:rPr lang="en-AU" sz="2200" b="1" dirty="0">
                <a:solidFill>
                  <a:schemeClr val="accent1"/>
                </a:solidFill>
              </a:rPr>
              <a:t> with pretrained resnet101 back bone</a:t>
            </a:r>
            <a:endParaRPr lang="en-AU" sz="2800" b="1" dirty="0">
              <a:solidFill>
                <a:schemeClr val="accent1"/>
              </a:solidFill>
            </a:endParaRPr>
          </a:p>
        </p:txBody>
      </p:sp>
      <p:pic>
        <p:nvPicPr>
          <p:cNvPr id="4" name="Grafik 3">
            <a:extLst>
              <a:ext uri="{FF2B5EF4-FFF2-40B4-BE49-F238E27FC236}">
                <a16:creationId xmlns:a16="http://schemas.microsoft.com/office/drawing/2014/main" id="{E01F5714-A786-4895-B2B8-D4C25270425A}"/>
              </a:ext>
            </a:extLst>
          </p:cNvPr>
          <p:cNvPicPr>
            <a:picLocks noChangeAspect="1"/>
          </p:cNvPicPr>
          <p:nvPr/>
        </p:nvPicPr>
        <p:blipFill>
          <a:blip r:embed="rId2"/>
          <a:stretch>
            <a:fillRect/>
          </a:stretch>
        </p:blipFill>
        <p:spPr>
          <a:xfrm>
            <a:off x="714866" y="1884305"/>
            <a:ext cx="2213961" cy="1987534"/>
          </a:xfrm>
          <a:prstGeom prst="rect">
            <a:avLst/>
          </a:prstGeom>
        </p:spPr>
      </p:pic>
      <p:pic>
        <p:nvPicPr>
          <p:cNvPr id="5" name="Grafik 4">
            <a:extLst>
              <a:ext uri="{FF2B5EF4-FFF2-40B4-BE49-F238E27FC236}">
                <a16:creationId xmlns:a16="http://schemas.microsoft.com/office/drawing/2014/main" id="{07D5F5E8-0798-4552-99F3-70AF015F42CD}"/>
              </a:ext>
            </a:extLst>
          </p:cNvPr>
          <p:cNvPicPr>
            <a:picLocks noChangeAspect="1"/>
          </p:cNvPicPr>
          <p:nvPr/>
        </p:nvPicPr>
        <p:blipFill>
          <a:blip r:embed="rId3"/>
          <a:stretch>
            <a:fillRect/>
          </a:stretch>
        </p:blipFill>
        <p:spPr>
          <a:xfrm>
            <a:off x="3005609" y="1924368"/>
            <a:ext cx="1991147" cy="1978780"/>
          </a:xfrm>
          <a:prstGeom prst="rect">
            <a:avLst/>
          </a:prstGeom>
        </p:spPr>
      </p:pic>
      <p:pic>
        <p:nvPicPr>
          <p:cNvPr id="6" name="Grafik 5">
            <a:extLst>
              <a:ext uri="{FF2B5EF4-FFF2-40B4-BE49-F238E27FC236}">
                <a16:creationId xmlns:a16="http://schemas.microsoft.com/office/drawing/2014/main" id="{D7F7648D-6A07-492A-B6C4-434339C4F9A2}"/>
              </a:ext>
            </a:extLst>
          </p:cNvPr>
          <p:cNvPicPr>
            <a:picLocks noChangeAspect="1"/>
          </p:cNvPicPr>
          <p:nvPr/>
        </p:nvPicPr>
        <p:blipFill>
          <a:blip r:embed="rId4"/>
          <a:stretch>
            <a:fillRect/>
          </a:stretch>
        </p:blipFill>
        <p:spPr>
          <a:xfrm>
            <a:off x="5453974" y="1924368"/>
            <a:ext cx="2393451" cy="2015874"/>
          </a:xfrm>
          <a:prstGeom prst="rect">
            <a:avLst/>
          </a:prstGeom>
        </p:spPr>
      </p:pic>
      <p:pic>
        <p:nvPicPr>
          <p:cNvPr id="7" name="Grafik 6">
            <a:extLst>
              <a:ext uri="{FF2B5EF4-FFF2-40B4-BE49-F238E27FC236}">
                <a16:creationId xmlns:a16="http://schemas.microsoft.com/office/drawing/2014/main" id="{050F2B08-3A4C-497D-9CE7-2CB4A7199133}"/>
              </a:ext>
            </a:extLst>
          </p:cNvPr>
          <p:cNvPicPr>
            <a:picLocks noChangeAspect="1"/>
          </p:cNvPicPr>
          <p:nvPr/>
        </p:nvPicPr>
        <p:blipFill>
          <a:blip r:embed="rId5"/>
          <a:stretch>
            <a:fillRect/>
          </a:stretch>
        </p:blipFill>
        <p:spPr>
          <a:xfrm>
            <a:off x="7935552" y="1924368"/>
            <a:ext cx="2022234" cy="2015875"/>
          </a:xfrm>
          <a:prstGeom prst="rect">
            <a:avLst/>
          </a:prstGeom>
        </p:spPr>
      </p:pic>
      <p:pic>
        <p:nvPicPr>
          <p:cNvPr id="8" name="Grafik 7">
            <a:extLst>
              <a:ext uri="{FF2B5EF4-FFF2-40B4-BE49-F238E27FC236}">
                <a16:creationId xmlns:a16="http://schemas.microsoft.com/office/drawing/2014/main" id="{5A8D61CE-51DC-4A7D-A629-63CFB6B0287E}"/>
              </a:ext>
            </a:extLst>
          </p:cNvPr>
          <p:cNvPicPr>
            <a:picLocks noChangeAspect="1"/>
          </p:cNvPicPr>
          <p:nvPr/>
        </p:nvPicPr>
        <p:blipFill>
          <a:blip r:embed="rId6"/>
          <a:stretch>
            <a:fillRect/>
          </a:stretch>
        </p:blipFill>
        <p:spPr>
          <a:xfrm>
            <a:off x="752227" y="4041904"/>
            <a:ext cx="2253382" cy="1987534"/>
          </a:xfrm>
          <a:prstGeom prst="rect">
            <a:avLst/>
          </a:prstGeom>
        </p:spPr>
      </p:pic>
      <p:pic>
        <p:nvPicPr>
          <p:cNvPr id="9" name="Grafik 8">
            <a:extLst>
              <a:ext uri="{FF2B5EF4-FFF2-40B4-BE49-F238E27FC236}">
                <a16:creationId xmlns:a16="http://schemas.microsoft.com/office/drawing/2014/main" id="{672DD6EF-867E-4E69-BAF3-6C3D2B3780D9}"/>
              </a:ext>
            </a:extLst>
          </p:cNvPr>
          <p:cNvPicPr>
            <a:picLocks noChangeAspect="1"/>
          </p:cNvPicPr>
          <p:nvPr/>
        </p:nvPicPr>
        <p:blipFill>
          <a:blip r:embed="rId7"/>
          <a:stretch>
            <a:fillRect/>
          </a:stretch>
        </p:blipFill>
        <p:spPr>
          <a:xfrm>
            <a:off x="3015035" y="4035614"/>
            <a:ext cx="2019082" cy="1987534"/>
          </a:xfrm>
          <a:prstGeom prst="rect">
            <a:avLst/>
          </a:prstGeom>
        </p:spPr>
      </p:pic>
      <p:pic>
        <p:nvPicPr>
          <p:cNvPr id="10" name="Grafik 9">
            <a:extLst>
              <a:ext uri="{FF2B5EF4-FFF2-40B4-BE49-F238E27FC236}">
                <a16:creationId xmlns:a16="http://schemas.microsoft.com/office/drawing/2014/main" id="{F0C40979-CF6B-43B6-9DE9-7278D7872A6B}"/>
              </a:ext>
            </a:extLst>
          </p:cNvPr>
          <p:cNvPicPr>
            <a:picLocks noChangeAspect="1"/>
          </p:cNvPicPr>
          <p:nvPr/>
        </p:nvPicPr>
        <p:blipFill>
          <a:blip r:embed="rId8"/>
          <a:stretch>
            <a:fillRect/>
          </a:stretch>
        </p:blipFill>
        <p:spPr>
          <a:xfrm>
            <a:off x="5453974" y="4029775"/>
            <a:ext cx="2149649" cy="1980926"/>
          </a:xfrm>
          <a:prstGeom prst="rect">
            <a:avLst/>
          </a:prstGeom>
        </p:spPr>
      </p:pic>
      <p:pic>
        <p:nvPicPr>
          <p:cNvPr id="11" name="Grafik 10">
            <a:extLst>
              <a:ext uri="{FF2B5EF4-FFF2-40B4-BE49-F238E27FC236}">
                <a16:creationId xmlns:a16="http://schemas.microsoft.com/office/drawing/2014/main" id="{5B15F131-ABEC-439D-8CE2-4588FB2024DD}"/>
              </a:ext>
            </a:extLst>
          </p:cNvPr>
          <p:cNvPicPr>
            <a:picLocks noChangeAspect="1"/>
          </p:cNvPicPr>
          <p:nvPr/>
        </p:nvPicPr>
        <p:blipFill>
          <a:blip r:embed="rId9"/>
          <a:stretch>
            <a:fillRect/>
          </a:stretch>
        </p:blipFill>
        <p:spPr>
          <a:xfrm>
            <a:off x="7702302" y="4029775"/>
            <a:ext cx="1944726" cy="1982124"/>
          </a:xfrm>
          <a:prstGeom prst="rect">
            <a:avLst/>
          </a:prstGeom>
        </p:spPr>
      </p:pic>
      <p:sp>
        <p:nvSpPr>
          <p:cNvPr id="13" name="Textfeld 12">
            <a:extLst>
              <a:ext uri="{FF2B5EF4-FFF2-40B4-BE49-F238E27FC236}">
                <a16:creationId xmlns:a16="http://schemas.microsoft.com/office/drawing/2014/main" id="{15A73C55-2FF9-4D47-BE20-A3D4D795F8AB}"/>
              </a:ext>
            </a:extLst>
          </p:cNvPr>
          <p:cNvSpPr txBox="1"/>
          <p:nvPr/>
        </p:nvSpPr>
        <p:spPr>
          <a:xfrm>
            <a:off x="752227" y="5982508"/>
            <a:ext cx="8894801" cy="646331"/>
          </a:xfrm>
          <a:prstGeom prst="rect">
            <a:avLst/>
          </a:prstGeom>
          <a:noFill/>
        </p:spPr>
        <p:txBody>
          <a:bodyPr wrap="square">
            <a:spAutoFit/>
          </a:bodyPr>
          <a:lstStyle/>
          <a:p>
            <a:r>
              <a:rPr lang="de-DE" sz="1200" b="0" dirty="0">
                <a:effectLst/>
                <a:latin typeface="Consolas" panose="020B0609020204030204" pitchFamily="49" charset="0"/>
              </a:rPr>
              <a:t># </a:t>
            </a:r>
            <a:r>
              <a:rPr lang="de-DE" sz="1200" b="0" dirty="0" err="1">
                <a:effectLst/>
                <a:latin typeface="Consolas" panose="020B0609020204030204" pitchFamily="49" charset="0"/>
              </a:rPr>
              <a:t>Leveradged</a:t>
            </a:r>
            <a:r>
              <a:rPr lang="de-DE" sz="1200" b="0" dirty="0">
                <a:effectLst/>
                <a:latin typeface="Consolas" panose="020B0609020204030204" pitchFamily="49" charset="0"/>
              </a:rPr>
              <a:t> </a:t>
            </a:r>
            <a:r>
              <a:rPr lang="de-DE" sz="1200" b="0" dirty="0" err="1">
                <a:effectLst/>
                <a:latin typeface="Consolas" panose="020B0609020204030204" pitchFamily="49" charset="0"/>
              </a:rPr>
              <a:t>model</a:t>
            </a:r>
            <a:r>
              <a:rPr lang="de-DE" sz="1200" b="0" dirty="0">
                <a:effectLst/>
                <a:latin typeface="Consolas" panose="020B0609020204030204" pitchFamily="49" charset="0"/>
              </a:rPr>
              <a:t>:</a:t>
            </a:r>
          </a:p>
          <a:p>
            <a:r>
              <a:rPr lang="de-DE" sz="1200" b="0" dirty="0" err="1">
                <a:effectLst/>
                <a:latin typeface="Consolas" panose="020B0609020204030204" pitchFamily="49" charset="0"/>
              </a:rPr>
              <a:t>from</a:t>
            </a:r>
            <a:r>
              <a:rPr lang="de-DE" sz="1200" b="0" dirty="0">
                <a:effectLst/>
                <a:latin typeface="Consolas" panose="020B0609020204030204" pitchFamily="49" charset="0"/>
              </a:rPr>
              <a:t> </a:t>
            </a:r>
            <a:r>
              <a:rPr lang="de-DE" sz="1200" b="0" dirty="0" err="1">
                <a:effectLst/>
                <a:latin typeface="Consolas" panose="020B0609020204030204" pitchFamily="49" charset="0"/>
              </a:rPr>
              <a:t>torchvision</a:t>
            </a:r>
            <a:r>
              <a:rPr lang="de-DE" sz="1200" b="0" dirty="0">
                <a:effectLst/>
                <a:latin typeface="Consolas" panose="020B0609020204030204" pitchFamily="49" charset="0"/>
              </a:rPr>
              <a:t> </a:t>
            </a:r>
            <a:r>
              <a:rPr lang="de-DE" sz="1200" b="0" dirty="0" err="1">
                <a:effectLst/>
                <a:latin typeface="Consolas" panose="020B0609020204030204" pitchFamily="49" charset="0"/>
              </a:rPr>
              <a:t>import</a:t>
            </a:r>
            <a:r>
              <a:rPr lang="de-DE" sz="1200" b="0" dirty="0">
                <a:effectLst/>
                <a:latin typeface="Consolas" panose="020B0609020204030204" pitchFamily="49" charset="0"/>
              </a:rPr>
              <a:t> </a:t>
            </a:r>
            <a:r>
              <a:rPr lang="de-DE" sz="1200" b="0" dirty="0" err="1">
                <a:effectLst/>
                <a:latin typeface="Consolas" panose="020B0609020204030204" pitchFamily="49" charset="0"/>
              </a:rPr>
              <a:t>models</a:t>
            </a:r>
            <a:endParaRPr lang="de-DE" sz="1200" b="0" dirty="0">
              <a:effectLst/>
              <a:latin typeface="Consolas" panose="020B0609020204030204" pitchFamily="49" charset="0"/>
            </a:endParaRPr>
          </a:p>
          <a:p>
            <a:r>
              <a:rPr lang="de-DE" sz="1200" b="0" dirty="0" err="1">
                <a:effectLst/>
                <a:latin typeface="Consolas" panose="020B0609020204030204" pitchFamily="49" charset="0"/>
              </a:rPr>
              <a:t>fcn</a:t>
            </a:r>
            <a:r>
              <a:rPr lang="de-DE" sz="1200" b="0" dirty="0">
                <a:effectLst/>
                <a:latin typeface="Consolas" panose="020B0609020204030204" pitchFamily="49" charset="0"/>
              </a:rPr>
              <a:t> = models.segmentation.fcn_resnet101(</a:t>
            </a:r>
            <a:r>
              <a:rPr lang="de-DE" sz="1200" b="0" dirty="0" err="1">
                <a:effectLst/>
                <a:latin typeface="Consolas" panose="020B0609020204030204" pitchFamily="49" charset="0"/>
              </a:rPr>
              <a:t>pretrained</a:t>
            </a:r>
            <a:r>
              <a:rPr lang="de-DE" sz="1200" b="0" dirty="0">
                <a:effectLst/>
                <a:latin typeface="Consolas" panose="020B0609020204030204" pitchFamily="49" charset="0"/>
              </a:rPr>
              <a:t>=True).</a:t>
            </a:r>
            <a:r>
              <a:rPr lang="de-DE" sz="1200" b="0" dirty="0" err="1">
                <a:effectLst/>
                <a:latin typeface="Consolas" panose="020B0609020204030204" pitchFamily="49" charset="0"/>
              </a:rPr>
              <a:t>eval</a:t>
            </a:r>
            <a:r>
              <a:rPr lang="de-DE" sz="1200" b="0" dirty="0">
                <a:effectLst/>
                <a:latin typeface="Consolas" panose="020B0609020204030204" pitchFamily="49" charset="0"/>
              </a:rPr>
              <a:t>()</a:t>
            </a:r>
          </a:p>
        </p:txBody>
      </p:sp>
    </p:spTree>
    <p:extLst>
      <p:ext uri="{BB962C8B-B14F-4D97-AF65-F5344CB8AC3E}">
        <p14:creationId xmlns:p14="http://schemas.microsoft.com/office/powerpoint/2010/main" val="2496432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a:xfrm>
            <a:off x="838200" y="365125"/>
            <a:ext cx="10815320" cy="1575435"/>
          </a:xfrm>
        </p:spPr>
        <p:txBody>
          <a:bodyPr anchor="t">
            <a:normAutofit fontScale="90000"/>
          </a:bodyPr>
          <a:lstStyle/>
          <a:p>
            <a:r>
              <a:rPr lang="en-AU" sz="2800" b="1" dirty="0">
                <a:highlight>
                  <a:srgbClr val="FFFF00"/>
                </a:highlight>
              </a:rPr>
              <a:t>Test 1: </a:t>
            </a:r>
            <a:r>
              <a:rPr lang="en-AU" sz="2800" dirty="0"/>
              <a:t>Pretrained Image Segmentation Network recognize objects on Screenshots of 3D Point Cloud Scenes (Even though it was trained on real images)</a:t>
            </a:r>
            <a:br>
              <a:rPr lang="en-AU" sz="2800" dirty="0"/>
            </a:br>
            <a:br>
              <a:rPr lang="en-AU" sz="2800" dirty="0"/>
            </a:br>
            <a:br>
              <a:rPr lang="en-AU" sz="2800" b="1" dirty="0"/>
            </a:br>
            <a:endParaRPr lang="en-AU" sz="2800" b="1" dirty="0"/>
          </a:p>
        </p:txBody>
      </p:sp>
      <p:sp>
        <p:nvSpPr>
          <p:cNvPr id="3" name="Textfeld 2">
            <a:extLst>
              <a:ext uri="{FF2B5EF4-FFF2-40B4-BE49-F238E27FC236}">
                <a16:creationId xmlns:a16="http://schemas.microsoft.com/office/drawing/2014/main" id="{DA286EE9-94AF-4E3D-A4EA-03168B60D58D}"/>
              </a:ext>
            </a:extLst>
          </p:cNvPr>
          <p:cNvSpPr txBox="1"/>
          <p:nvPr/>
        </p:nvSpPr>
        <p:spPr>
          <a:xfrm>
            <a:off x="985520" y="1524000"/>
            <a:ext cx="10368280" cy="4801314"/>
          </a:xfrm>
          <a:prstGeom prst="rect">
            <a:avLst/>
          </a:prstGeom>
          <a:noFill/>
        </p:spPr>
        <p:txBody>
          <a:bodyPr wrap="square" rtlCol="0">
            <a:spAutoFit/>
          </a:bodyPr>
          <a:lstStyle/>
          <a:p>
            <a:r>
              <a:rPr lang="en-AU" b="1" dirty="0"/>
              <a:t>Why did we test this?</a:t>
            </a:r>
          </a:p>
          <a:p>
            <a:endParaRPr lang="en-AU" b="1" dirty="0"/>
          </a:p>
          <a:p>
            <a:pPr marL="285750" indent="-285750">
              <a:buFont typeface="Arial" panose="020B0604020202020204" pitchFamily="34" charset="0"/>
              <a:buChar char="•"/>
            </a:pPr>
            <a:r>
              <a:rPr lang="en-AU" dirty="0"/>
              <a:t>Although during the actual project, we will retrain train the last layers of a chosen image segmentation network  to detected our use case specific objects (conveyer belt components), we wanted to check weather a network that was pretrained directly on the original images would also be able to detect objects in screenshots of rendered RGB point clouds</a:t>
            </a:r>
          </a:p>
          <a:p>
            <a:pPr marL="285750" indent="-285750">
              <a:buFont typeface="Arial" panose="020B0604020202020204" pitchFamily="34" charset="0"/>
              <a:buChar char="•"/>
            </a:pPr>
            <a:r>
              <a:rPr lang="en-AU" dirty="0"/>
              <a:t>We assume that if the network is able to detect whole objects in those screenshots, the abstract features learned by the network during pretraining will also be valid when we retrain the last layers to recognize our </a:t>
            </a:r>
            <a:r>
              <a:rPr lang="en-AU" dirty="0" err="1"/>
              <a:t>usecase</a:t>
            </a:r>
            <a:r>
              <a:rPr lang="en-AU" dirty="0"/>
              <a:t> specific objects in virtual snapshots (using transfer learning)</a:t>
            </a:r>
          </a:p>
          <a:p>
            <a:pPr marL="285750" indent="-285750">
              <a:buFont typeface="Arial" panose="020B0604020202020204" pitchFamily="34" charset="0"/>
              <a:buChar char="•"/>
            </a:pPr>
            <a:endParaRPr lang="en-AU" dirty="0"/>
          </a:p>
          <a:p>
            <a:r>
              <a:rPr lang="en-AU" b="1" dirty="0"/>
              <a:t>Preliminary Results</a:t>
            </a:r>
          </a:p>
          <a:p>
            <a:endParaRPr lang="en-AU" b="1" dirty="0"/>
          </a:p>
          <a:p>
            <a:pPr marL="342900" indent="-342900">
              <a:buFont typeface="Arial" panose="020B0604020202020204" pitchFamily="34" charset="0"/>
              <a:buChar char="•"/>
            </a:pPr>
            <a:r>
              <a:rPr lang="en-AU" dirty="0"/>
              <a:t>If the resolution of </a:t>
            </a:r>
            <a:r>
              <a:rPr lang="en-AU" dirty="0" err="1"/>
              <a:t>rgb</a:t>
            </a:r>
            <a:r>
              <a:rPr lang="en-AU" dirty="0"/>
              <a:t> point cloud from which the snapshot is taken is good enough, it seems to make little to no difference compared to segmenting the “real” photo directly.</a:t>
            </a:r>
          </a:p>
          <a:p>
            <a:pPr marL="342900" indent="-342900">
              <a:buFont typeface="Arial" panose="020B0604020202020204" pitchFamily="34" charset="0"/>
              <a:buChar char="•"/>
            </a:pPr>
            <a:r>
              <a:rPr lang="en-AU" dirty="0"/>
              <a:t>Whether we want to label “real” photos or virtual snapshots needs to be decided; so far it seems like both approaches would enable us to use the virtual </a:t>
            </a:r>
            <a:r>
              <a:rPr lang="en-AU" dirty="0" err="1"/>
              <a:t>multiview</a:t>
            </a:r>
            <a:r>
              <a:rPr lang="en-AU" dirty="0"/>
              <a:t> segmentation approach</a:t>
            </a:r>
          </a:p>
          <a:p>
            <a:endParaRPr lang="en-AU" dirty="0"/>
          </a:p>
        </p:txBody>
      </p:sp>
    </p:spTree>
    <p:extLst>
      <p:ext uri="{BB962C8B-B14F-4D97-AF65-F5344CB8AC3E}">
        <p14:creationId xmlns:p14="http://schemas.microsoft.com/office/powerpoint/2010/main" val="1550840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1FC85-9FDC-49E1-9162-ECE41609D224}"/>
              </a:ext>
            </a:extLst>
          </p:cNvPr>
          <p:cNvSpPr>
            <a:spLocks noGrp="1"/>
          </p:cNvSpPr>
          <p:nvPr>
            <p:ph type="ctrTitle"/>
          </p:nvPr>
        </p:nvSpPr>
        <p:spPr>
          <a:xfrm>
            <a:off x="1524000" y="279083"/>
            <a:ext cx="9144000" cy="2387600"/>
          </a:xfrm>
        </p:spPr>
        <p:txBody>
          <a:bodyPr>
            <a:noAutofit/>
          </a:bodyPr>
          <a:lstStyle/>
          <a:p>
            <a:r>
              <a:rPr lang="en-AU" sz="4000" b="1" dirty="0">
                <a:highlight>
                  <a:srgbClr val="FFFF00"/>
                </a:highlight>
              </a:rPr>
              <a:t>Test 2</a:t>
            </a:r>
            <a:r>
              <a:rPr lang="en-AU" sz="4000" b="1" dirty="0"/>
              <a:t>: </a:t>
            </a:r>
            <a:r>
              <a:rPr lang="en-AU" sz="4000" dirty="0"/>
              <a:t>Projecting the result of the segmentation of a virtual snapshot onto the original 3D geometry</a:t>
            </a:r>
          </a:p>
        </p:txBody>
      </p:sp>
      <p:sp>
        <p:nvSpPr>
          <p:cNvPr id="3" name="Untertitel 2">
            <a:extLst>
              <a:ext uri="{FF2B5EF4-FFF2-40B4-BE49-F238E27FC236}">
                <a16:creationId xmlns:a16="http://schemas.microsoft.com/office/drawing/2014/main" id="{9E786FAF-AB8C-48D2-93F2-F4F027A52211}"/>
              </a:ext>
            </a:extLst>
          </p:cNvPr>
          <p:cNvSpPr>
            <a:spLocks noGrp="1"/>
          </p:cNvSpPr>
          <p:nvPr>
            <p:ph type="subTitle" idx="1"/>
          </p:nvPr>
        </p:nvSpPr>
        <p:spPr>
          <a:xfrm>
            <a:off x="1524000" y="3144838"/>
            <a:ext cx="9144000" cy="1655762"/>
          </a:xfrm>
        </p:spPr>
        <p:txBody>
          <a:bodyPr>
            <a:normAutofit/>
          </a:bodyPr>
          <a:lstStyle/>
          <a:p>
            <a:r>
              <a:rPr lang="en-AU" sz="2000" b="1" dirty="0"/>
              <a:t>The following slides demonstrate the concept using a naive prototype implemented by VIA IMC</a:t>
            </a:r>
          </a:p>
          <a:p>
            <a:r>
              <a:rPr lang="en-AU" sz="2000" b="1" dirty="0"/>
              <a:t>Finding/developing a more performant tool will be part of the project</a:t>
            </a:r>
          </a:p>
        </p:txBody>
      </p:sp>
      <p:pic>
        <p:nvPicPr>
          <p:cNvPr id="5" name="Grafik 4">
            <a:extLst>
              <a:ext uri="{FF2B5EF4-FFF2-40B4-BE49-F238E27FC236}">
                <a16:creationId xmlns:a16="http://schemas.microsoft.com/office/drawing/2014/main" id="{9C82A94B-AB18-420C-B452-D6290F150210}"/>
              </a:ext>
            </a:extLst>
          </p:cNvPr>
          <p:cNvPicPr>
            <a:picLocks noChangeAspect="1"/>
          </p:cNvPicPr>
          <p:nvPr/>
        </p:nvPicPr>
        <p:blipFill>
          <a:blip r:embed="rId2"/>
          <a:stretch>
            <a:fillRect/>
          </a:stretch>
        </p:blipFill>
        <p:spPr>
          <a:xfrm>
            <a:off x="7849367" y="4429919"/>
            <a:ext cx="1853644" cy="1967669"/>
          </a:xfrm>
          <a:prstGeom prst="rect">
            <a:avLst/>
          </a:prstGeom>
        </p:spPr>
      </p:pic>
      <p:pic>
        <p:nvPicPr>
          <p:cNvPr id="7" name="Grafik 6">
            <a:extLst>
              <a:ext uri="{FF2B5EF4-FFF2-40B4-BE49-F238E27FC236}">
                <a16:creationId xmlns:a16="http://schemas.microsoft.com/office/drawing/2014/main" id="{343729D5-BAA3-4D42-A80A-6DECA30FF243}"/>
              </a:ext>
            </a:extLst>
          </p:cNvPr>
          <p:cNvPicPr>
            <a:picLocks noChangeAspect="1"/>
          </p:cNvPicPr>
          <p:nvPr/>
        </p:nvPicPr>
        <p:blipFill>
          <a:blip r:embed="rId3"/>
          <a:stretch>
            <a:fillRect/>
          </a:stretch>
        </p:blipFill>
        <p:spPr>
          <a:xfrm flipH="1">
            <a:off x="5019841" y="4429919"/>
            <a:ext cx="2152318" cy="1967669"/>
          </a:xfrm>
          <a:prstGeom prst="rect">
            <a:avLst/>
          </a:prstGeom>
        </p:spPr>
      </p:pic>
      <p:pic>
        <p:nvPicPr>
          <p:cNvPr id="9" name="Grafik 8">
            <a:extLst>
              <a:ext uri="{FF2B5EF4-FFF2-40B4-BE49-F238E27FC236}">
                <a16:creationId xmlns:a16="http://schemas.microsoft.com/office/drawing/2014/main" id="{85FE78C3-92C4-444D-96EC-31B8F577D537}"/>
              </a:ext>
            </a:extLst>
          </p:cNvPr>
          <p:cNvPicPr>
            <a:picLocks noChangeAspect="1"/>
          </p:cNvPicPr>
          <p:nvPr/>
        </p:nvPicPr>
        <p:blipFill>
          <a:blip r:embed="rId4"/>
          <a:stretch>
            <a:fillRect/>
          </a:stretch>
        </p:blipFill>
        <p:spPr>
          <a:xfrm>
            <a:off x="2345099" y="4416903"/>
            <a:ext cx="2056417" cy="1980685"/>
          </a:xfrm>
          <a:prstGeom prst="rect">
            <a:avLst/>
          </a:prstGeom>
        </p:spPr>
      </p:pic>
    </p:spTree>
    <p:extLst>
      <p:ext uri="{BB962C8B-B14F-4D97-AF65-F5344CB8AC3E}">
        <p14:creationId xmlns:p14="http://schemas.microsoft.com/office/powerpoint/2010/main" val="973151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p:txBody>
          <a:bodyPr>
            <a:normAutofit fontScale="90000"/>
          </a:bodyPr>
          <a:lstStyle/>
          <a:p>
            <a:r>
              <a:rPr lang="en-AU" sz="2800" dirty="0"/>
              <a:t>Some blue/red sample image (representing an actual pixel mask)</a:t>
            </a:r>
            <a:br>
              <a:rPr lang="en-AU" sz="2800" dirty="0"/>
            </a:br>
            <a:r>
              <a:rPr lang="en-AU" sz="2800" dirty="0"/>
              <a:t># each dot corresponds with a pixel of the pixel-mask that represents the result of the image segmentation process (blue = lable_1, red = lable_2)</a:t>
            </a:r>
          </a:p>
        </p:txBody>
      </p:sp>
      <p:pic>
        <p:nvPicPr>
          <p:cNvPr id="3" name="Grafik 2">
            <a:extLst>
              <a:ext uri="{FF2B5EF4-FFF2-40B4-BE49-F238E27FC236}">
                <a16:creationId xmlns:a16="http://schemas.microsoft.com/office/drawing/2014/main" id="{A47B296C-D5F1-4416-B157-848532940A37}"/>
              </a:ext>
            </a:extLst>
          </p:cNvPr>
          <p:cNvPicPr>
            <a:picLocks noChangeAspect="1"/>
          </p:cNvPicPr>
          <p:nvPr/>
        </p:nvPicPr>
        <p:blipFill>
          <a:blip r:embed="rId2"/>
          <a:stretch>
            <a:fillRect/>
          </a:stretch>
        </p:blipFill>
        <p:spPr>
          <a:xfrm>
            <a:off x="5768304" y="1948208"/>
            <a:ext cx="4751207" cy="4576233"/>
          </a:xfrm>
          <a:prstGeom prst="rect">
            <a:avLst/>
          </a:prstGeom>
        </p:spPr>
      </p:pic>
      <p:pic>
        <p:nvPicPr>
          <p:cNvPr id="5" name="Grafik 4">
            <a:extLst>
              <a:ext uri="{FF2B5EF4-FFF2-40B4-BE49-F238E27FC236}">
                <a16:creationId xmlns:a16="http://schemas.microsoft.com/office/drawing/2014/main" id="{2873C0FC-AB9E-4131-9430-78520C8AB4F3}"/>
              </a:ext>
            </a:extLst>
          </p:cNvPr>
          <p:cNvPicPr>
            <a:picLocks noChangeAspect="1"/>
          </p:cNvPicPr>
          <p:nvPr/>
        </p:nvPicPr>
        <p:blipFill rotWithShape="1">
          <a:blip r:embed="rId2"/>
          <a:srcRect l="2168" t="43705" r="78785" b="33841"/>
          <a:stretch/>
        </p:blipFill>
        <p:spPr>
          <a:xfrm>
            <a:off x="744718" y="4508370"/>
            <a:ext cx="518473" cy="588683"/>
          </a:xfrm>
          <a:prstGeom prst="rect">
            <a:avLst/>
          </a:prstGeom>
        </p:spPr>
      </p:pic>
      <p:sp>
        <p:nvSpPr>
          <p:cNvPr id="6" name="Textfeld 5">
            <a:extLst>
              <a:ext uri="{FF2B5EF4-FFF2-40B4-BE49-F238E27FC236}">
                <a16:creationId xmlns:a16="http://schemas.microsoft.com/office/drawing/2014/main" id="{2388707D-ECB1-424A-A7F8-4BE2EF973917}"/>
              </a:ext>
            </a:extLst>
          </p:cNvPr>
          <p:cNvSpPr txBox="1"/>
          <p:nvPr/>
        </p:nvSpPr>
        <p:spPr>
          <a:xfrm>
            <a:off x="1370831" y="4580405"/>
            <a:ext cx="1923068" cy="369332"/>
          </a:xfrm>
          <a:prstGeom prst="rect">
            <a:avLst/>
          </a:prstGeom>
          <a:noFill/>
        </p:spPr>
        <p:txBody>
          <a:bodyPr wrap="square" rtlCol="0">
            <a:spAutoFit/>
          </a:bodyPr>
          <a:lstStyle/>
          <a:p>
            <a:r>
              <a:rPr lang="de-DE" dirty="0"/>
              <a:t>= </a:t>
            </a:r>
            <a:r>
              <a:rPr lang="de-DE" dirty="0" err="1"/>
              <a:t>some</a:t>
            </a:r>
            <a:r>
              <a:rPr lang="de-DE" dirty="0"/>
              <a:t> </a:t>
            </a:r>
            <a:r>
              <a:rPr lang="de-DE" dirty="0" err="1"/>
              <a:t>pixel</a:t>
            </a:r>
            <a:r>
              <a:rPr lang="de-DE" dirty="0"/>
              <a:t> </a:t>
            </a:r>
            <a:r>
              <a:rPr lang="de-DE" dirty="0" err="1"/>
              <a:t>mask</a:t>
            </a:r>
            <a:endParaRPr lang="de-DE" dirty="0"/>
          </a:p>
        </p:txBody>
      </p:sp>
      <p:pic>
        <p:nvPicPr>
          <p:cNvPr id="8" name="Grafik 7">
            <a:extLst>
              <a:ext uri="{FF2B5EF4-FFF2-40B4-BE49-F238E27FC236}">
                <a16:creationId xmlns:a16="http://schemas.microsoft.com/office/drawing/2014/main" id="{4D1EC6D3-3A64-4554-A9BB-6FBD6CBBAC95}"/>
              </a:ext>
            </a:extLst>
          </p:cNvPr>
          <p:cNvPicPr>
            <a:picLocks noChangeAspect="1"/>
          </p:cNvPicPr>
          <p:nvPr/>
        </p:nvPicPr>
        <p:blipFill rotWithShape="1">
          <a:blip r:embed="rId2"/>
          <a:srcRect l="18636" t="11776" r="22634" b="12418"/>
          <a:stretch/>
        </p:blipFill>
        <p:spPr>
          <a:xfrm>
            <a:off x="774124" y="5297604"/>
            <a:ext cx="489067" cy="608029"/>
          </a:xfrm>
          <a:prstGeom prst="rect">
            <a:avLst/>
          </a:prstGeom>
        </p:spPr>
      </p:pic>
      <p:sp>
        <p:nvSpPr>
          <p:cNvPr id="10" name="Textfeld 9">
            <a:extLst>
              <a:ext uri="{FF2B5EF4-FFF2-40B4-BE49-F238E27FC236}">
                <a16:creationId xmlns:a16="http://schemas.microsoft.com/office/drawing/2014/main" id="{D2B89689-B5E0-4E2D-80F9-B2D3C6596E72}"/>
              </a:ext>
            </a:extLst>
          </p:cNvPr>
          <p:cNvSpPr txBox="1"/>
          <p:nvPr/>
        </p:nvSpPr>
        <p:spPr>
          <a:xfrm>
            <a:off x="1370831" y="5232535"/>
            <a:ext cx="2437598" cy="646331"/>
          </a:xfrm>
          <a:prstGeom prst="rect">
            <a:avLst/>
          </a:prstGeom>
          <a:noFill/>
        </p:spPr>
        <p:txBody>
          <a:bodyPr wrap="square" rtlCol="0">
            <a:spAutoFit/>
          </a:bodyPr>
          <a:lstStyle/>
          <a:p>
            <a:r>
              <a:rPr lang="de-DE" dirty="0"/>
              <a:t>= </a:t>
            </a:r>
            <a:r>
              <a:rPr lang="de-DE" dirty="0" err="1"/>
              <a:t>some</a:t>
            </a:r>
            <a:r>
              <a:rPr lang="de-DE" dirty="0"/>
              <a:t> 3D </a:t>
            </a:r>
            <a:r>
              <a:rPr lang="de-DE" dirty="0" err="1"/>
              <a:t>object</a:t>
            </a:r>
            <a:r>
              <a:rPr lang="de-DE" dirty="0"/>
              <a:t> (</a:t>
            </a:r>
            <a:r>
              <a:rPr lang="de-DE" dirty="0" err="1"/>
              <a:t>meshed</a:t>
            </a:r>
            <a:r>
              <a:rPr lang="de-DE" dirty="0"/>
              <a:t> </a:t>
            </a:r>
            <a:r>
              <a:rPr lang="de-DE" dirty="0" err="1"/>
              <a:t>point</a:t>
            </a:r>
            <a:r>
              <a:rPr lang="de-DE" dirty="0"/>
              <a:t> </a:t>
            </a:r>
            <a:r>
              <a:rPr lang="de-DE" dirty="0" err="1"/>
              <a:t>cloud</a:t>
            </a:r>
            <a:r>
              <a:rPr lang="de-DE" dirty="0"/>
              <a:t>)</a:t>
            </a:r>
          </a:p>
        </p:txBody>
      </p:sp>
      <p:sp>
        <p:nvSpPr>
          <p:cNvPr id="12" name="Textfeld 11">
            <a:extLst>
              <a:ext uri="{FF2B5EF4-FFF2-40B4-BE49-F238E27FC236}">
                <a16:creationId xmlns:a16="http://schemas.microsoft.com/office/drawing/2014/main" id="{E64E6C96-12F3-4EF6-BD93-79B00E98BA48}"/>
              </a:ext>
            </a:extLst>
          </p:cNvPr>
          <p:cNvSpPr txBox="1"/>
          <p:nvPr/>
        </p:nvSpPr>
        <p:spPr>
          <a:xfrm>
            <a:off x="631146" y="4003556"/>
            <a:ext cx="1923068" cy="369332"/>
          </a:xfrm>
          <a:prstGeom prst="rect">
            <a:avLst/>
          </a:prstGeom>
          <a:noFill/>
        </p:spPr>
        <p:txBody>
          <a:bodyPr wrap="square" rtlCol="0">
            <a:spAutoFit/>
          </a:bodyPr>
          <a:lstStyle/>
          <a:p>
            <a:r>
              <a:rPr lang="de-DE" b="1" dirty="0"/>
              <a:t>Legend:</a:t>
            </a:r>
          </a:p>
        </p:txBody>
      </p:sp>
    </p:spTree>
    <p:extLst>
      <p:ext uri="{BB962C8B-B14F-4D97-AF65-F5344CB8AC3E}">
        <p14:creationId xmlns:p14="http://schemas.microsoft.com/office/powerpoint/2010/main" val="343345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p:txBody>
          <a:bodyPr>
            <a:normAutofit/>
          </a:bodyPr>
          <a:lstStyle/>
          <a:p>
            <a:r>
              <a:rPr lang="en-AU" sz="2800" dirty="0"/>
              <a:t># Each dot is actually an infinite ray, linked to the pixel </a:t>
            </a:r>
            <a:r>
              <a:rPr lang="en-AU" sz="2800" dirty="0" err="1"/>
              <a:t>color</a:t>
            </a:r>
            <a:r>
              <a:rPr lang="en-AU" sz="2800" dirty="0"/>
              <a:t>(/label) and the perspective of one specific image (or it‘s pixel mask, respectively)</a:t>
            </a:r>
            <a:br>
              <a:rPr lang="en-AU" sz="2800" dirty="0"/>
            </a:br>
            <a:r>
              <a:rPr lang="en-AU" sz="2800" dirty="0"/>
              <a:t># The rays intersect with a mesh generated from the point</a:t>
            </a:r>
          </a:p>
        </p:txBody>
      </p:sp>
      <p:pic>
        <p:nvPicPr>
          <p:cNvPr id="5" name="Grafik 4">
            <a:extLst>
              <a:ext uri="{FF2B5EF4-FFF2-40B4-BE49-F238E27FC236}">
                <a16:creationId xmlns:a16="http://schemas.microsoft.com/office/drawing/2014/main" id="{A49DB6B0-2AE7-4AA5-B8DE-DACD6A9F7517}"/>
              </a:ext>
            </a:extLst>
          </p:cNvPr>
          <p:cNvPicPr>
            <a:picLocks noChangeAspect="1"/>
          </p:cNvPicPr>
          <p:nvPr/>
        </p:nvPicPr>
        <p:blipFill>
          <a:blip r:embed="rId2"/>
          <a:stretch>
            <a:fillRect/>
          </a:stretch>
        </p:blipFill>
        <p:spPr>
          <a:xfrm flipH="1">
            <a:off x="3886936" y="2016030"/>
            <a:ext cx="4719736" cy="4314825"/>
          </a:xfrm>
          <a:prstGeom prst="rect">
            <a:avLst/>
          </a:prstGeom>
        </p:spPr>
      </p:pic>
    </p:spTree>
    <p:extLst>
      <p:ext uri="{BB962C8B-B14F-4D97-AF65-F5344CB8AC3E}">
        <p14:creationId xmlns:p14="http://schemas.microsoft.com/office/powerpoint/2010/main" val="2852403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p:txBody>
          <a:bodyPr>
            <a:normAutofit/>
          </a:bodyPr>
          <a:lstStyle/>
          <a:p>
            <a:r>
              <a:rPr lang="en-AU" sz="2800" dirty="0"/>
              <a:t>All intersection events between the rays and the 3D mesh are computed</a:t>
            </a:r>
            <a:br>
              <a:rPr lang="en-AU" sz="2800" dirty="0"/>
            </a:br>
            <a:r>
              <a:rPr lang="en-AU" sz="2800" dirty="0"/>
              <a:t>(the green dots)</a:t>
            </a:r>
          </a:p>
        </p:txBody>
      </p:sp>
      <p:pic>
        <p:nvPicPr>
          <p:cNvPr id="4" name="Grafik 3">
            <a:extLst>
              <a:ext uri="{FF2B5EF4-FFF2-40B4-BE49-F238E27FC236}">
                <a16:creationId xmlns:a16="http://schemas.microsoft.com/office/drawing/2014/main" id="{AB177A7E-009F-4881-8F64-AE8E1FEA7C20}"/>
              </a:ext>
            </a:extLst>
          </p:cNvPr>
          <p:cNvPicPr>
            <a:picLocks noChangeAspect="1"/>
          </p:cNvPicPr>
          <p:nvPr/>
        </p:nvPicPr>
        <p:blipFill>
          <a:blip r:embed="rId2"/>
          <a:stretch>
            <a:fillRect/>
          </a:stretch>
        </p:blipFill>
        <p:spPr>
          <a:xfrm flipH="1">
            <a:off x="3771023" y="2011093"/>
            <a:ext cx="4204053" cy="4196899"/>
          </a:xfrm>
          <a:prstGeom prst="rect">
            <a:avLst/>
          </a:prstGeom>
        </p:spPr>
      </p:pic>
    </p:spTree>
    <p:extLst>
      <p:ext uri="{BB962C8B-B14F-4D97-AF65-F5344CB8AC3E}">
        <p14:creationId xmlns:p14="http://schemas.microsoft.com/office/powerpoint/2010/main" val="2833929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p:txBody>
          <a:bodyPr>
            <a:normAutofit/>
          </a:bodyPr>
          <a:lstStyle/>
          <a:p>
            <a:r>
              <a:rPr lang="en-AU" sz="2800"/>
              <a:t>All intersection events are linked to the colors of the original rays</a:t>
            </a:r>
            <a:br>
              <a:rPr lang="en-AU" sz="2800"/>
            </a:br>
            <a:r>
              <a:rPr lang="en-AU" sz="2800"/>
              <a:t>(visualized via the blue and red dots)</a:t>
            </a:r>
          </a:p>
        </p:txBody>
      </p:sp>
      <p:pic>
        <p:nvPicPr>
          <p:cNvPr id="3" name="Grafik 2">
            <a:extLst>
              <a:ext uri="{FF2B5EF4-FFF2-40B4-BE49-F238E27FC236}">
                <a16:creationId xmlns:a16="http://schemas.microsoft.com/office/drawing/2014/main" id="{62019DDF-610F-4ED0-90FB-A9A2833EC56F}"/>
              </a:ext>
            </a:extLst>
          </p:cNvPr>
          <p:cNvPicPr>
            <a:picLocks noChangeAspect="1"/>
          </p:cNvPicPr>
          <p:nvPr/>
        </p:nvPicPr>
        <p:blipFill>
          <a:blip r:embed="rId2"/>
          <a:stretch>
            <a:fillRect/>
          </a:stretch>
        </p:blipFill>
        <p:spPr>
          <a:xfrm>
            <a:off x="3271837" y="2412459"/>
            <a:ext cx="3812373" cy="3921665"/>
          </a:xfrm>
          <a:prstGeom prst="rect">
            <a:avLst/>
          </a:prstGeom>
        </p:spPr>
      </p:pic>
    </p:spTree>
    <p:extLst>
      <p:ext uri="{BB962C8B-B14F-4D97-AF65-F5344CB8AC3E}">
        <p14:creationId xmlns:p14="http://schemas.microsoft.com/office/powerpoint/2010/main" val="1807293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40A275-ECDF-4592-A78A-84FD69E952BB}"/>
              </a:ext>
            </a:extLst>
          </p:cNvPr>
          <p:cNvSpPr>
            <a:spLocks noGrp="1"/>
          </p:cNvSpPr>
          <p:nvPr>
            <p:ph type="title"/>
          </p:nvPr>
        </p:nvSpPr>
        <p:spPr/>
        <p:txBody>
          <a:bodyPr/>
          <a:lstStyle/>
          <a:p>
            <a:r>
              <a:rPr lang="en-AU"/>
              <a:t>General Context</a:t>
            </a:r>
          </a:p>
        </p:txBody>
      </p:sp>
      <p:sp>
        <p:nvSpPr>
          <p:cNvPr id="3" name="Inhaltsplatzhalter 2">
            <a:extLst>
              <a:ext uri="{FF2B5EF4-FFF2-40B4-BE49-F238E27FC236}">
                <a16:creationId xmlns:a16="http://schemas.microsoft.com/office/drawing/2014/main" id="{6A6FB3D9-5174-4FA1-A3C4-A2748EF8D265}"/>
              </a:ext>
            </a:extLst>
          </p:cNvPr>
          <p:cNvSpPr>
            <a:spLocks noGrp="1"/>
          </p:cNvSpPr>
          <p:nvPr>
            <p:ph idx="1"/>
          </p:nvPr>
        </p:nvSpPr>
        <p:spPr/>
        <p:txBody>
          <a:bodyPr>
            <a:normAutofit/>
          </a:bodyPr>
          <a:lstStyle/>
          <a:p>
            <a:pPr marL="0" indent="0">
              <a:buNone/>
            </a:pPr>
            <a:r>
              <a:rPr lang="en-AU" sz="2000" dirty="0"/>
              <a:t># Recognize and isolate individual parts of a conveyer belt via semantic segmentation</a:t>
            </a:r>
          </a:p>
          <a:p>
            <a:pPr marL="0" indent="0">
              <a:buNone/>
            </a:pPr>
            <a:r>
              <a:rPr lang="en-AU" sz="2000" dirty="0"/>
              <a:t># compare the general geometry of the critical parts on several consecutive scans over time to find deformations</a:t>
            </a:r>
          </a:p>
          <a:p>
            <a:endParaRPr lang="en-AU" sz="2000" dirty="0"/>
          </a:p>
          <a:p>
            <a:pPr marL="0" indent="0">
              <a:buNone/>
            </a:pPr>
            <a:endParaRPr lang="en-AU" sz="2000" dirty="0"/>
          </a:p>
        </p:txBody>
      </p:sp>
      <p:sp>
        <p:nvSpPr>
          <p:cNvPr id="5" name="Rechteck: abgerundete Ecken 4">
            <a:extLst>
              <a:ext uri="{FF2B5EF4-FFF2-40B4-BE49-F238E27FC236}">
                <a16:creationId xmlns:a16="http://schemas.microsoft.com/office/drawing/2014/main" id="{3FCAFC67-8C2B-4898-B05A-BECD2DBBCFCC}"/>
              </a:ext>
            </a:extLst>
          </p:cNvPr>
          <p:cNvSpPr/>
          <p:nvPr/>
        </p:nvSpPr>
        <p:spPr>
          <a:xfrm>
            <a:off x="477520" y="3942080"/>
            <a:ext cx="2509520" cy="13255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a:solidFill>
                  <a:schemeClr val="tx1"/>
                </a:solidFill>
              </a:rPr>
              <a:t>Create RGB Point Cloud from the conveyer belt using Drone images</a:t>
            </a:r>
          </a:p>
        </p:txBody>
      </p:sp>
      <p:sp>
        <p:nvSpPr>
          <p:cNvPr id="7" name="Rechteck: abgerundete Ecken 6">
            <a:extLst>
              <a:ext uri="{FF2B5EF4-FFF2-40B4-BE49-F238E27FC236}">
                <a16:creationId xmlns:a16="http://schemas.microsoft.com/office/drawing/2014/main" id="{1B2C3B06-CF47-4523-8201-62A8B88D5B0A}"/>
              </a:ext>
            </a:extLst>
          </p:cNvPr>
          <p:cNvSpPr/>
          <p:nvPr/>
        </p:nvSpPr>
        <p:spPr>
          <a:xfrm>
            <a:off x="3332480" y="3942080"/>
            <a:ext cx="2509520" cy="13255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Isolate critical components in Point Cloud via Virtual Multiview Segmentation</a:t>
            </a:r>
          </a:p>
        </p:txBody>
      </p:sp>
      <p:sp>
        <p:nvSpPr>
          <p:cNvPr id="9" name="Rechteck: abgerundete Ecken 8">
            <a:extLst>
              <a:ext uri="{FF2B5EF4-FFF2-40B4-BE49-F238E27FC236}">
                <a16:creationId xmlns:a16="http://schemas.microsoft.com/office/drawing/2014/main" id="{2C115A3E-F3EC-4DB3-9210-B907BACF1CC3}"/>
              </a:ext>
            </a:extLst>
          </p:cNvPr>
          <p:cNvSpPr/>
          <p:nvPr/>
        </p:nvSpPr>
        <p:spPr>
          <a:xfrm>
            <a:off x="6202680" y="3942080"/>
            <a:ext cx="2509520" cy="13255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Fit approximated 3D Shapes to the point clusters</a:t>
            </a:r>
          </a:p>
        </p:txBody>
      </p:sp>
      <p:sp>
        <p:nvSpPr>
          <p:cNvPr id="11" name="Rechteck: abgerundete Ecken 10">
            <a:extLst>
              <a:ext uri="{FF2B5EF4-FFF2-40B4-BE49-F238E27FC236}">
                <a16:creationId xmlns:a16="http://schemas.microsoft.com/office/drawing/2014/main" id="{BC0C278E-F3A5-4933-8DDE-498008F12FA9}"/>
              </a:ext>
            </a:extLst>
          </p:cNvPr>
          <p:cNvSpPr/>
          <p:nvPr/>
        </p:nvSpPr>
        <p:spPr>
          <a:xfrm>
            <a:off x="9072880" y="3942080"/>
            <a:ext cx="2509520" cy="13255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tx1"/>
                </a:solidFill>
              </a:rPr>
              <a:t>Compare orientation of 3D shapes at </a:t>
            </a:r>
            <a:r>
              <a:rPr lang="en-AU" sz="1600" dirty="0" err="1">
                <a:solidFill>
                  <a:schemeClr val="tx1"/>
                </a:solidFill>
              </a:rPr>
              <a:t>t</a:t>
            </a:r>
            <a:r>
              <a:rPr lang="en-AU" sz="1600" baseline="-25000" dirty="0" err="1">
                <a:solidFill>
                  <a:schemeClr val="tx1"/>
                </a:solidFill>
              </a:rPr>
              <a:t>i</a:t>
            </a:r>
            <a:r>
              <a:rPr lang="en-AU" sz="1600" dirty="0">
                <a:solidFill>
                  <a:schemeClr val="tx1"/>
                </a:solidFill>
              </a:rPr>
              <a:t> to original orientation at t</a:t>
            </a:r>
            <a:r>
              <a:rPr lang="en-AU" sz="1600" baseline="-25000" dirty="0">
                <a:solidFill>
                  <a:schemeClr val="tx1"/>
                </a:solidFill>
              </a:rPr>
              <a:t>0</a:t>
            </a:r>
            <a:endParaRPr lang="en-AU" sz="1600" dirty="0">
              <a:solidFill>
                <a:schemeClr val="tx1"/>
              </a:solidFill>
            </a:endParaRPr>
          </a:p>
        </p:txBody>
      </p:sp>
      <p:cxnSp>
        <p:nvCxnSpPr>
          <p:cNvPr id="13" name="Gerade Verbindung mit Pfeil 12">
            <a:extLst>
              <a:ext uri="{FF2B5EF4-FFF2-40B4-BE49-F238E27FC236}">
                <a16:creationId xmlns:a16="http://schemas.microsoft.com/office/drawing/2014/main" id="{2647BE6A-1DDF-4D67-8F5D-FA3929C39094}"/>
              </a:ext>
            </a:extLst>
          </p:cNvPr>
          <p:cNvCxnSpPr>
            <a:stCxn id="5" idx="3"/>
            <a:endCxn id="7" idx="1"/>
          </p:cNvCxnSpPr>
          <p:nvPr/>
        </p:nvCxnSpPr>
        <p:spPr>
          <a:xfrm>
            <a:off x="2987040" y="4604862"/>
            <a:ext cx="345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05F666B1-0FC6-4129-9947-6C26F18F38B8}"/>
              </a:ext>
            </a:extLst>
          </p:cNvPr>
          <p:cNvCxnSpPr>
            <a:cxnSpLocks/>
            <a:stCxn id="7" idx="3"/>
            <a:endCxn id="9" idx="1"/>
          </p:cNvCxnSpPr>
          <p:nvPr/>
        </p:nvCxnSpPr>
        <p:spPr>
          <a:xfrm>
            <a:off x="5842000" y="4604862"/>
            <a:ext cx="360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8229F555-F158-448A-B516-878D0729EA53}"/>
              </a:ext>
            </a:extLst>
          </p:cNvPr>
          <p:cNvCxnSpPr>
            <a:cxnSpLocks/>
            <a:stCxn id="9" idx="3"/>
            <a:endCxn id="11" idx="1"/>
          </p:cNvCxnSpPr>
          <p:nvPr/>
        </p:nvCxnSpPr>
        <p:spPr>
          <a:xfrm>
            <a:off x="8712200" y="4604862"/>
            <a:ext cx="360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099E6335-CCCA-4B9E-9660-C44F85EC619B}"/>
              </a:ext>
            </a:extLst>
          </p:cNvPr>
          <p:cNvSpPr txBox="1"/>
          <p:nvPr/>
        </p:nvSpPr>
        <p:spPr>
          <a:xfrm>
            <a:off x="5694680" y="6176963"/>
            <a:ext cx="6035040" cy="369332"/>
          </a:xfrm>
          <a:prstGeom prst="rect">
            <a:avLst/>
          </a:prstGeom>
          <a:noFill/>
        </p:spPr>
        <p:txBody>
          <a:bodyPr wrap="square" rtlCol="0">
            <a:spAutoFit/>
          </a:bodyPr>
          <a:lstStyle/>
          <a:p>
            <a:pPr algn="r"/>
            <a:r>
              <a:rPr lang="en-AU">
                <a:solidFill>
                  <a:schemeClr val="accent1">
                    <a:lumMod val="75000"/>
                  </a:schemeClr>
                </a:solidFill>
              </a:rPr>
              <a:t>(will be validated in a last meeting with Erich on thursday)</a:t>
            </a:r>
          </a:p>
        </p:txBody>
      </p:sp>
    </p:spTree>
    <p:extLst>
      <p:ext uri="{BB962C8B-B14F-4D97-AF65-F5344CB8AC3E}">
        <p14:creationId xmlns:p14="http://schemas.microsoft.com/office/powerpoint/2010/main" val="912730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p:txBody>
          <a:bodyPr>
            <a:normAutofit/>
          </a:bodyPr>
          <a:lstStyle/>
          <a:p>
            <a:r>
              <a:rPr lang="en-AU" sz="2800" dirty="0"/>
              <a:t>All mesh vertices (= points of the original point cloud) are linked to their </a:t>
            </a:r>
            <a:r>
              <a:rPr lang="en-AU" sz="2800" dirty="0" err="1"/>
              <a:t>neares</a:t>
            </a:r>
            <a:r>
              <a:rPr lang="en-AU" sz="2800" dirty="0"/>
              <a:t> mesh-ray-intersection event</a:t>
            </a:r>
            <a:br>
              <a:rPr lang="en-AU" sz="2800" dirty="0"/>
            </a:br>
            <a:r>
              <a:rPr lang="en-AU" sz="2800" dirty="0"/>
              <a:t>(visualized as green lines)</a:t>
            </a:r>
          </a:p>
        </p:txBody>
      </p:sp>
      <p:pic>
        <p:nvPicPr>
          <p:cNvPr id="4" name="Grafik 3">
            <a:extLst>
              <a:ext uri="{FF2B5EF4-FFF2-40B4-BE49-F238E27FC236}">
                <a16:creationId xmlns:a16="http://schemas.microsoft.com/office/drawing/2014/main" id="{A8F4F6B8-D530-4FE5-B8B2-643143DD2203}"/>
              </a:ext>
            </a:extLst>
          </p:cNvPr>
          <p:cNvPicPr>
            <a:picLocks noChangeAspect="1"/>
          </p:cNvPicPr>
          <p:nvPr/>
        </p:nvPicPr>
        <p:blipFill>
          <a:blip r:embed="rId2"/>
          <a:stretch>
            <a:fillRect/>
          </a:stretch>
        </p:blipFill>
        <p:spPr>
          <a:xfrm>
            <a:off x="3062287" y="2188723"/>
            <a:ext cx="4211143" cy="4435914"/>
          </a:xfrm>
          <a:prstGeom prst="rect">
            <a:avLst/>
          </a:prstGeom>
        </p:spPr>
      </p:pic>
    </p:spTree>
    <p:extLst>
      <p:ext uri="{BB962C8B-B14F-4D97-AF65-F5344CB8AC3E}">
        <p14:creationId xmlns:p14="http://schemas.microsoft.com/office/powerpoint/2010/main" val="2278867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a:xfrm>
            <a:off x="838200" y="365125"/>
            <a:ext cx="10515600" cy="2114124"/>
          </a:xfrm>
        </p:spPr>
        <p:txBody>
          <a:bodyPr>
            <a:normAutofit/>
          </a:bodyPr>
          <a:lstStyle/>
          <a:p>
            <a:r>
              <a:rPr lang="en-AU" sz="2800" dirty="0"/>
              <a:t>Mesh-Vertices are only linked to their nearest intersection-event if the distance is smaller than a certain threshold (only the short green lines remain)</a:t>
            </a:r>
            <a:br>
              <a:rPr lang="en-AU" sz="2800" dirty="0"/>
            </a:br>
            <a:r>
              <a:rPr lang="en-AU" sz="2800" dirty="0">
                <a:sym typeface="Wingdings" panose="05000000000000000000" pitchFamily="2" charset="2"/>
              </a:rPr>
              <a:t> This way we avoid linking the “backside” of the mesh geometry, which is not visible on the snapshot that was segmented</a:t>
            </a:r>
            <a:endParaRPr lang="en-AU" sz="2800" dirty="0"/>
          </a:p>
        </p:txBody>
      </p:sp>
      <p:pic>
        <p:nvPicPr>
          <p:cNvPr id="3" name="Grafik 2">
            <a:extLst>
              <a:ext uri="{FF2B5EF4-FFF2-40B4-BE49-F238E27FC236}">
                <a16:creationId xmlns:a16="http://schemas.microsoft.com/office/drawing/2014/main" id="{81B2C6CD-E047-4C3F-ACC8-C0361B4D9BF4}"/>
              </a:ext>
            </a:extLst>
          </p:cNvPr>
          <p:cNvPicPr>
            <a:picLocks noChangeAspect="1"/>
          </p:cNvPicPr>
          <p:nvPr/>
        </p:nvPicPr>
        <p:blipFill>
          <a:blip r:embed="rId2"/>
          <a:stretch>
            <a:fillRect/>
          </a:stretch>
        </p:blipFill>
        <p:spPr>
          <a:xfrm>
            <a:off x="3390900" y="2372196"/>
            <a:ext cx="3613215" cy="4204816"/>
          </a:xfrm>
          <a:prstGeom prst="rect">
            <a:avLst/>
          </a:prstGeom>
        </p:spPr>
      </p:pic>
    </p:spTree>
    <p:extLst>
      <p:ext uri="{BB962C8B-B14F-4D97-AF65-F5344CB8AC3E}">
        <p14:creationId xmlns:p14="http://schemas.microsoft.com/office/powerpoint/2010/main" val="3861862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p:txBody>
          <a:bodyPr>
            <a:normAutofit fontScale="90000"/>
          </a:bodyPr>
          <a:lstStyle/>
          <a:p>
            <a:r>
              <a:rPr lang="en-AU" sz="2800" dirty="0"/>
              <a:t>Finally, vertices are linked to the </a:t>
            </a:r>
            <a:r>
              <a:rPr lang="en-AU" sz="2800" dirty="0" err="1"/>
              <a:t>color</a:t>
            </a:r>
            <a:r>
              <a:rPr lang="en-AU" sz="2800" dirty="0"/>
              <a:t> (=label) of the nearest intersection event</a:t>
            </a:r>
            <a:br>
              <a:rPr lang="en-AU" sz="2800" dirty="0"/>
            </a:br>
            <a:r>
              <a:rPr lang="en-AU" sz="2800" dirty="0">
                <a:sym typeface="Wingdings" panose="05000000000000000000" pitchFamily="2" charset="2"/>
              </a:rPr>
              <a:t> The labels from the 2D snapshot are projected onto the 3D geometry</a:t>
            </a:r>
            <a:br>
              <a:rPr lang="en-AU" sz="2800" dirty="0">
                <a:sym typeface="Wingdings" panose="05000000000000000000" pitchFamily="2" charset="2"/>
              </a:rPr>
            </a:br>
            <a:r>
              <a:rPr lang="en-AU" sz="2800" dirty="0">
                <a:sym typeface="Wingdings" panose="05000000000000000000" pitchFamily="2" charset="2"/>
              </a:rPr>
              <a:t>(note: the “back side” of the geometry (left lower corner of this cube) is not </a:t>
            </a:r>
            <a:r>
              <a:rPr lang="en-AU" sz="2800" dirty="0" err="1">
                <a:sym typeface="Wingdings" panose="05000000000000000000" pitchFamily="2" charset="2"/>
              </a:rPr>
              <a:t>labled</a:t>
            </a:r>
            <a:r>
              <a:rPr lang="en-AU" sz="2800" dirty="0">
                <a:sym typeface="Wingdings" panose="05000000000000000000" pitchFamily="2" charset="2"/>
              </a:rPr>
              <a:t> during this snap shot)</a:t>
            </a:r>
            <a:endParaRPr lang="en-AU" sz="2800" dirty="0"/>
          </a:p>
        </p:txBody>
      </p:sp>
      <p:pic>
        <p:nvPicPr>
          <p:cNvPr id="3" name="Grafik 2">
            <a:extLst>
              <a:ext uri="{FF2B5EF4-FFF2-40B4-BE49-F238E27FC236}">
                <a16:creationId xmlns:a16="http://schemas.microsoft.com/office/drawing/2014/main" id="{BC67FF35-7ADB-47F1-9E45-96CE50485472}"/>
              </a:ext>
            </a:extLst>
          </p:cNvPr>
          <p:cNvPicPr>
            <a:picLocks noChangeAspect="1"/>
          </p:cNvPicPr>
          <p:nvPr/>
        </p:nvPicPr>
        <p:blipFill>
          <a:blip r:embed="rId2"/>
          <a:stretch>
            <a:fillRect/>
          </a:stretch>
        </p:blipFill>
        <p:spPr>
          <a:xfrm>
            <a:off x="3076575" y="1984701"/>
            <a:ext cx="4380027" cy="4649461"/>
          </a:xfrm>
          <a:prstGeom prst="rect">
            <a:avLst/>
          </a:prstGeom>
        </p:spPr>
      </p:pic>
    </p:spTree>
    <p:extLst>
      <p:ext uri="{BB962C8B-B14F-4D97-AF65-F5344CB8AC3E}">
        <p14:creationId xmlns:p14="http://schemas.microsoft.com/office/powerpoint/2010/main" val="3915376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a:xfrm>
            <a:off x="954932" y="583661"/>
            <a:ext cx="10515600" cy="1981114"/>
          </a:xfrm>
        </p:spPr>
        <p:txBody>
          <a:bodyPr>
            <a:normAutofit fontScale="90000"/>
          </a:bodyPr>
          <a:lstStyle/>
          <a:p>
            <a:r>
              <a:rPr lang="en-AU" sz="2800" dirty="0"/>
              <a:t># We repeat this process for many “snapshots” of the 3D geometry </a:t>
            </a:r>
            <a:br>
              <a:rPr lang="en-AU" sz="2800" dirty="0"/>
            </a:br>
            <a:r>
              <a:rPr lang="en-AU" sz="2800" dirty="0"/>
              <a:t># from each snapshot, a mesh vertex (= point cloud point) possibly collects a </a:t>
            </a:r>
            <a:r>
              <a:rPr lang="en-AU" sz="2800" dirty="0" err="1"/>
              <a:t>lable</a:t>
            </a:r>
            <a:r>
              <a:rPr lang="en-AU" sz="2800" dirty="0"/>
              <a:t>-vote</a:t>
            </a:r>
            <a:br>
              <a:rPr lang="en-AU" sz="2800" dirty="0"/>
            </a:br>
            <a:r>
              <a:rPr lang="en-AU" sz="2800" dirty="0"/>
              <a:t># At the end, each vertex is linked with many (possibly different votes)</a:t>
            </a:r>
            <a:br>
              <a:rPr lang="en-AU" sz="2800" dirty="0"/>
            </a:br>
            <a:r>
              <a:rPr lang="en-AU" sz="2800" dirty="0"/>
              <a:t># finally, a majority vote decides the actual label of the point</a:t>
            </a:r>
          </a:p>
        </p:txBody>
      </p:sp>
      <p:pic>
        <p:nvPicPr>
          <p:cNvPr id="5" name="Grafik 4">
            <a:extLst>
              <a:ext uri="{FF2B5EF4-FFF2-40B4-BE49-F238E27FC236}">
                <a16:creationId xmlns:a16="http://schemas.microsoft.com/office/drawing/2014/main" id="{21746450-F3D9-4335-841E-78B73EBDEE96}"/>
              </a:ext>
            </a:extLst>
          </p:cNvPr>
          <p:cNvPicPr>
            <a:picLocks noChangeAspect="1"/>
          </p:cNvPicPr>
          <p:nvPr/>
        </p:nvPicPr>
        <p:blipFill>
          <a:blip r:embed="rId2"/>
          <a:stretch>
            <a:fillRect/>
          </a:stretch>
        </p:blipFill>
        <p:spPr>
          <a:xfrm>
            <a:off x="3773796" y="2802041"/>
            <a:ext cx="3076845" cy="3004872"/>
          </a:xfrm>
          <a:prstGeom prst="rect">
            <a:avLst/>
          </a:prstGeom>
        </p:spPr>
      </p:pic>
      <p:pic>
        <p:nvPicPr>
          <p:cNvPr id="7" name="Grafik 6">
            <a:extLst>
              <a:ext uri="{FF2B5EF4-FFF2-40B4-BE49-F238E27FC236}">
                <a16:creationId xmlns:a16="http://schemas.microsoft.com/office/drawing/2014/main" id="{297F600C-EA6B-4FB9-B5F4-576A72F650A5}"/>
              </a:ext>
            </a:extLst>
          </p:cNvPr>
          <p:cNvPicPr>
            <a:picLocks noChangeAspect="1"/>
          </p:cNvPicPr>
          <p:nvPr/>
        </p:nvPicPr>
        <p:blipFill>
          <a:blip r:embed="rId3"/>
          <a:stretch>
            <a:fillRect/>
          </a:stretch>
        </p:blipFill>
        <p:spPr>
          <a:xfrm>
            <a:off x="336304" y="2802040"/>
            <a:ext cx="3119764" cy="3004872"/>
          </a:xfrm>
          <a:prstGeom prst="rect">
            <a:avLst/>
          </a:prstGeom>
        </p:spPr>
      </p:pic>
      <p:pic>
        <p:nvPicPr>
          <p:cNvPr id="3" name="Grafik 2">
            <a:extLst>
              <a:ext uri="{FF2B5EF4-FFF2-40B4-BE49-F238E27FC236}">
                <a16:creationId xmlns:a16="http://schemas.microsoft.com/office/drawing/2014/main" id="{E7D130A4-6328-4FD8-92E3-1754805E1373}"/>
              </a:ext>
            </a:extLst>
          </p:cNvPr>
          <p:cNvPicPr>
            <a:picLocks noChangeAspect="1"/>
          </p:cNvPicPr>
          <p:nvPr/>
        </p:nvPicPr>
        <p:blipFill>
          <a:blip r:embed="rId4"/>
          <a:stretch>
            <a:fillRect/>
          </a:stretch>
        </p:blipFill>
        <p:spPr>
          <a:xfrm>
            <a:off x="7384624" y="2802041"/>
            <a:ext cx="2830741" cy="3004872"/>
          </a:xfrm>
          <a:prstGeom prst="rect">
            <a:avLst/>
          </a:prstGeom>
        </p:spPr>
      </p:pic>
    </p:spTree>
    <p:extLst>
      <p:ext uri="{BB962C8B-B14F-4D97-AF65-F5344CB8AC3E}">
        <p14:creationId xmlns:p14="http://schemas.microsoft.com/office/powerpoint/2010/main" val="767741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4D79B-F01B-4E21-978A-2CDD771EF610}"/>
              </a:ext>
            </a:extLst>
          </p:cNvPr>
          <p:cNvSpPr>
            <a:spLocks noGrp="1"/>
          </p:cNvSpPr>
          <p:nvPr>
            <p:ph type="title"/>
          </p:nvPr>
        </p:nvSpPr>
        <p:spPr/>
        <p:txBody>
          <a:bodyPr>
            <a:normAutofit/>
          </a:bodyPr>
          <a:lstStyle/>
          <a:p>
            <a:r>
              <a:rPr lang="en-AU" sz="3200" dirty="0"/>
              <a:t>1.) Isolate specific components via Multiview Segmentation</a:t>
            </a:r>
          </a:p>
        </p:txBody>
      </p:sp>
      <p:pic>
        <p:nvPicPr>
          <p:cNvPr id="5" name="Grafik 4">
            <a:extLst>
              <a:ext uri="{FF2B5EF4-FFF2-40B4-BE49-F238E27FC236}">
                <a16:creationId xmlns:a16="http://schemas.microsoft.com/office/drawing/2014/main" id="{D63B0E0C-1F6F-4A1A-AE9A-C26E38FE7C2A}"/>
              </a:ext>
            </a:extLst>
          </p:cNvPr>
          <p:cNvPicPr>
            <a:picLocks noChangeAspect="1"/>
          </p:cNvPicPr>
          <p:nvPr/>
        </p:nvPicPr>
        <p:blipFill rotWithShape="1">
          <a:blip r:embed="rId2"/>
          <a:srcRect r="25615"/>
          <a:stretch/>
        </p:blipFill>
        <p:spPr>
          <a:xfrm>
            <a:off x="6630466" y="2153808"/>
            <a:ext cx="4692581" cy="3688827"/>
          </a:xfrm>
          <a:prstGeom prst="rect">
            <a:avLst/>
          </a:prstGeom>
        </p:spPr>
      </p:pic>
      <p:pic>
        <p:nvPicPr>
          <p:cNvPr id="7" name="Grafik 6">
            <a:extLst>
              <a:ext uri="{FF2B5EF4-FFF2-40B4-BE49-F238E27FC236}">
                <a16:creationId xmlns:a16="http://schemas.microsoft.com/office/drawing/2014/main" id="{23CF13D9-B23A-42E6-9EAD-EA330ABF7869}"/>
              </a:ext>
            </a:extLst>
          </p:cNvPr>
          <p:cNvPicPr>
            <a:picLocks noChangeAspect="1"/>
          </p:cNvPicPr>
          <p:nvPr/>
        </p:nvPicPr>
        <p:blipFill rotWithShape="1">
          <a:blip r:embed="rId3"/>
          <a:srcRect r="26138"/>
          <a:stretch/>
        </p:blipFill>
        <p:spPr>
          <a:xfrm>
            <a:off x="868953" y="2153808"/>
            <a:ext cx="4617447" cy="3688827"/>
          </a:xfrm>
          <a:prstGeom prst="rect">
            <a:avLst/>
          </a:prstGeom>
        </p:spPr>
      </p:pic>
      <p:sp>
        <p:nvSpPr>
          <p:cNvPr id="9" name="Pfeil: nach rechts 8">
            <a:extLst>
              <a:ext uri="{FF2B5EF4-FFF2-40B4-BE49-F238E27FC236}">
                <a16:creationId xmlns:a16="http://schemas.microsoft.com/office/drawing/2014/main" id="{9B8D83AF-77F3-4A1D-BCF3-8F4A94401DDB}"/>
              </a:ext>
            </a:extLst>
          </p:cNvPr>
          <p:cNvSpPr/>
          <p:nvPr/>
        </p:nvSpPr>
        <p:spPr>
          <a:xfrm>
            <a:off x="5860330" y="3734270"/>
            <a:ext cx="471340" cy="52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99545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C117E9E6-F48C-457C-9252-15C150B45C41}"/>
              </a:ext>
            </a:extLst>
          </p:cNvPr>
          <p:cNvPicPr>
            <a:picLocks noChangeAspect="1"/>
          </p:cNvPicPr>
          <p:nvPr/>
        </p:nvPicPr>
        <p:blipFill>
          <a:blip r:embed="rId2">
            <a:alphaModFix amt="37000"/>
          </a:blip>
          <a:stretch>
            <a:fillRect/>
          </a:stretch>
        </p:blipFill>
        <p:spPr>
          <a:xfrm>
            <a:off x="6690360" y="3101025"/>
            <a:ext cx="3418839" cy="2145154"/>
          </a:xfrm>
          <a:prstGeom prst="rect">
            <a:avLst/>
          </a:prstGeom>
        </p:spPr>
      </p:pic>
      <p:sp>
        <p:nvSpPr>
          <p:cNvPr id="2" name="Titel 1">
            <a:extLst>
              <a:ext uri="{FF2B5EF4-FFF2-40B4-BE49-F238E27FC236}">
                <a16:creationId xmlns:a16="http://schemas.microsoft.com/office/drawing/2014/main" id="{C564D79B-F01B-4E21-978A-2CDD771EF610}"/>
              </a:ext>
            </a:extLst>
          </p:cNvPr>
          <p:cNvSpPr>
            <a:spLocks noGrp="1"/>
          </p:cNvSpPr>
          <p:nvPr>
            <p:ph type="title"/>
          </p:nvPr>
        </p:nvSpPr>
        <p:spPr/>
        <p:txBody>
          <a:bodyPr>
            <a:normAutofit/>
          </a:bodyPr>
          <a:lstStyle/>
          <a:p>
            <a:r>
              <a:rPr lang="en-AU" sz="3200" dirty="0"/>
              <a:t>2.) Fit approximated 3D CAD geometry to the isolated point clusters </a:t>
            </a:r>
            <a:br>
              <a:rPr lang="en-AU" sz="3200" dirty="0"/>
            </a:br>
            <a:r>
              <a:rPr lang="en-AU" sz="2000" dirty="0"/>
              <a:t>(e.g. using optimization)</a:t>
            </a:r>
            <a:endParaRPr lang="en-AU" sz="3200" dirty="0"/>
          </a:p>
        </p:txBody>
      </p:sp>
      <p:sp>
        <p:nvSpPr>
          <p:cNvPr id="9" name="Pfeil: nach rechts 8">
            <a:extLst>
              <a:ext uri="{FF2B5EF4-FFF2-40B4-BE49-F238E27FC236}">
                <a16:creationId xmlns:a16="http://schemas.microsoft.com/office/drawing/2014/main" id="{9B8D83AF-77F3-4A1D-BCF3-8F4A94401DDB}"/>
              </a:ext>
            </a:extLst>
          </p:cNvPr>
          <p:cNvSpPr/>
          <p:nvPr/>
        </p:nvSpPr>
        <p:spPr>
          <a:xfrm>
            <a:off x="5860330" y="3734270"/>
            <a:ext cx="471340" cy="52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C5B12AB6-DDA7-413D-98CE-652FD75F9A22}"/>
              </a:ext>
            </a:extLst>
          </p:cNvPr>
          <p:cNvPicPr>
            <a:picLocks noChangeAspect="1"/>
          </p:cNvPicPr>
          <p:nvPr/>
        </p:nvPicPr>
        <p:blipFill>
          <a:blip r:embed="rId2"/>
          <a:stretch>
            <a:fillRect/>
          </a:stretch>
        </p:blipFill>
        <p:spPr>
          <a:xfrm>
            <a:off x="1381328" y="2958887"/>
            <a:ext cx="3520766" cy="2209108"/>
          </a:xfrm>
          <a:prstGeom prst="rect">
            <a:avLst/>
          </a:prstGeom>
        </p:spPr>
      </p:pic>
      <p:sp>
        <p:nvSpPr>
          <p:cNvPr id="4" name="Rechteck: abgerundete Ecken 3">
            <a:extLst>
              <a:ext uri="{FF2B5EF4-FFF2-40B4-BE49-F238E27FC236}">
                <a16:creationId xmlns:a16="http://schemas.microsoft.com/office/drawing/2014/main" id="{F881DD74-2CB7-4DE0-A992-FDC3D4A81C4C}"/>
              </a:ext>
            </a:extLst>
          </p:cNvPr>
          <p:cNvSpPr/>
          <p:nvPr/>
        </p:nvSpPr>
        <p:spPr>
          <a:xfrm rot="20053668">
            <a:off x="6743100" y="4179850"/>
            <a:ext cx="3498047" cy="193322"/>
          </a:xfrm>
          <a:prstGeom prst="roundRect">
            <a:avLst>
              <a:gd name="adj" fmla="val 5000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a:extLst>
              <a:ext uri="{FF2B5EF4-FFF2-40B4-BE49-F238E27FC236}">
                <a16:creationId xmlns:a16="http://schemas.microsoft.com/office/drawing/2014/main" id="{00BB104D-63D4-43B2-A41D-FCB4D4703D04}"/>
              </a:ext>
            </a:extLst>
          </p:cNvPr>
          <p:cNvSpPr/>
          <p:nvPr/>
        </p:nvSpPr>
        <p:spPr>
          <a:xfrm>
            <a:off x="6901307" y="4901565"/>
            <a:ext cx="196499" cy="19240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31058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4D79B-F01B-4E21-978A-2CDD771EF610}"/>
              </a:ext>
            </a:extLst>
          </p:cNvPr>
          <p:cNvSpPr>
            <a:spLocks noGrp="1"/>
          </p:cNvSpPr>
          <p:nvPr>
            <p:ph type="title"/>
          </p:nvPr>
        </p:nvSpPr>
        <p:spPr/>
        <p:txBody>
          <a:bodyPr>
            <a:normAutofit fontScale="90000"/>
          </a:bodyPr>
          <a:lstStyle/>
          <a:p>
            <a:r>
              <a:rPr lang="en-AU" sz="3200" dirty="0"/>
              <a:t>2.) Detect e.g. critical deformations by comparing the current 3D CAD representation of the components to the original geometry derived at t = 0.</a:t>
            </a:r>
          </a:p>
        </p:txBody>
      </p:sp>
      <p:pic>
        <p:nvPicPr>
          <p:cNvPr id="7" name="Grafik 6">
            <a:extLst>
              <a:ext uri="{FF2B5EF4-FFF2-40B4-BE49-F238E27FC236}">
                <a16:creationId xmlns:a16="http://schemas.microsoft.com/office/drawing/2014/main" id="{F881FA92-82E2-49CD-8E05-B602FC5D3B07}"/>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164819" y="3208232"/>
            <a:ext cx="3194581" cy="1652159"/>
          </a:xfrm>
          <a:prstGeom prst="rect">
            <a:avLst/>
          </a:prstGeom>
        </p:spPr>
      </p:pic>
      <p:pic>
        <p:nvPicPr>
          <p:cNvPr id="11" name="Grafik 10">
            <a:extLst>
              <a:ext uri="{FF2B5EF4-FFF2-40B4-BE49-F238E27FC236}">
                <a16:creationId xmlns:a16="http://schemas.microsoft.com/office/drawing/2014/main" id="{639CC96E-5ED5-49B5-8E59-C4C9C7E9D3C8}"/>
              </a:ext>
            </a:extLst>
          </p:cNvPr>
          <p:cNvPicPr>
            <a:picLocks noChangeAspect="1"/>
          </p:cNvPicPr>
          <p:nvPr/>
        </p:nvPicPr>
        <p:blipFill>
          <a:blip r:embed="rId4"/>
          <a:stretch>
            <a:fillRect/>
          </a:stretch>
        </p:blipFill>
        <p:spPr>
          <a:xfrm rot="300645">
            <a:off x="4230867" y="3208233"/>
            <a:ext cx="3194581" cy="1652159"/>
          </a:xfrm>
          <a:prstGeom prst="rect">
            <a:avLst/>
          </a:prstGeom>
        </p:spPr>
      </p:pic>
      <p:pic>
        <p:nvPicPr>
          <p:cNvPr id="15" name="Grafik 14">
            <a:extLst>
              <a:ext uri="{FF2B5EF4-FFF2-40B4-BE49-F238E27FC236}">
                <a16:creationId xmlns:a16="http://schemas.microsoft.com/office/drawing/2014/main" id="{FB009F38-107B-4D4A-A59D-A911715E2D2A}"/>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624623" y="1536617"/>
            <a:ext cx="3194581" cy="1652159"/>
          </a:xfrm>
          <a:prstGeom prst="rect">
            <a:avLst/>
          </a:prstGeom>
        </p:spPr>
      </p:pic>
      <p:pic>
        <p:nvPicPr>
          <p:cNvPr id="17" name="Grafik 16">
            <a:extLst>
              <a:ext uri="{FF2B5EF4-FFF2-40B4-BE49-F238E27FC236}">
                <a16:creationId xmlns:a16="http://schemas.microsoft.com/office/drawing/2014/main" id="{2F7D4A09-161F-402D-9C47-E9DE70023C77}"/>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63381" y="4860391"/>
            <a:ext cx="3194581" cy="1652159"/>
          </a:xfrm>
          <a:prstGeom prst="rect">
            <a:avLst/>
          </a:prstGeom>
        </p:spPr>
      </p:pic>
      <p:pic>
        <p:nvPicPr>
          <p:cNvPr id="29" name="Grafik 28">
            <a:extLst>
              <a:ext uri="{FF2B5EF4-FFF2-40B4-BE49-F238E27FC236}">
                <a16:creationId xmlns:a16="http://schemas.microsoft.com/office/drawing/2014/main" id="{2FD730B4-D08A-4DB4-A26E-361ED781B4E5}"/>
              </a:ext>
            </a:extLst>
          </p:cNvPr>
          <p:cNvPicPr>
            <a:picLocks noChangeAspect="1"/>
          </p:cNvPicPr>
          <p:nvPr/>
        </p:nvPicPr>
        <p:blipFill>
          <a:blip r:embed="rId5"/>
          <a:stretch>
            <a:fillRect/>
          </a:stretch>
        </p:blipFill>
        <p:spPr>
          <a:xfrm>
            <a:off x="725498" y="4858453"/>
            <a:ext cx="3194581" cy="1646063"/>
          </a:xfrm>
          <a:prstGeom prst="rect">
            <a:avLst/>
          </a:prstGeom>
        </p:spPr>
      </p:pic>
      <p:pic>
        <p:nvPicPr>
          <p:cNvPr id="31" name="Grafik 30">
            <a:extLst>
              <a:ext uri="{FF2B5EF4-FFF2-40B4-BE49-F238E27FC236}">
                <a16:creationId xmlns:a16="http://schemas.microsoft.com/office/drawing/2014/main" id="{9ABB006E-548D-485B-8E02-7BA83A27FAD1}"/>
              </a:ext>
            </a:extLst>
          </p:cNvPr>
          <p:cNvPicPr>
            <a:picLocks noChangeAspect="1"/>
          </p:cNvPicPr>
          <p:nvPr/>
        </p:nvPicPr>
        <p:blipFill>
          <a:blip r:embed="rId5"/>
          <a:stretch>
            <a:fillRect/>
          </a:stretch>
        </p:blipFill>
        <p:spPr>
          <a:xfrm>
            <a:off x="7690733" y="1530013"/>
            <a:ext cx="3194581" cy="1646063"/>
          </a:xfrm>
          <a:prstGeom prst="rect">
            <a:avLst/>
          </a:prstGeom>
        </p:spPr>
      </p:pic>
      <p:pic>
        <p:nvPicPr>
          <p:cNvPr id="33" name="Grafik 32">
            <a:extLst>
              <a:ext uri="{FF2B5EF4-FFF2-40B4-BE49-F238E27FC236}">
                <a16:creationId xmlns:a16="http://schemas.microsoft.com/office/drawing/2014/main" id="{1AD21D58-C653-4195-85DF-3AC3AD811E0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73720" r="80452"/>
          <a:stretch/>
        </p:blipFill>
        <p:spPr>
          <a:xfrm>
            <a:off x="8135216" y="4626307"/>
            <a:ext cx="667783" cy="464292"/>
          </a:xfrm>
          <a:prstGeom prst="rect">
            <a:avLst/>
          </a:prstGeom>
        </p:spPr>
      </p:pic>
      <p:sp>
        <p:nvSpPr>
          <p:cNvPr id="38" name="Textfeld 37">
            <a:extLst>
              <a:ext uri="{FF2B5EF4-FFF2-40B4-BE49-F238E27FC236}">
                <a16:creationId xmlns:a16="http://schemas.microsoft.com/office/drawing/2014/main" id="{24D7D137-FCF8-49CB-888B-0B7DC1E27EDF}"/>
              </a:ext>
            </a:extLst>
          </p:cNvPr>
          <p:cNvSpPr txBox="1"/>
          <p:nvPr/>
        </p:nvSpPr>
        <p:spPr>
          <a:xfrm>
            <a:off x="8940800" y="4703385"/>
            <a:ext cx="2225040" cy="369332"/>
          </a:xfrm>
          <a:prstGeom prst="rect">
            <a:avLst/>
          </a:prstGeom>
          <a:noFill/>
        </p:spPr>
        <p:txBody>
          <a:bodyPr wrap="square" rtlCol="0">
            <a:spAutoFit/>
          </a:bodyPr>
          <a:lstStyle/>
          <a:p>
            <a:r>
              <a:rPr lang="de-DE" dirty="0" err="1"/>
              <a:t>Geometry</a:t>
            </a:r>
            <a:r>
              <a:rPr lang="de-DE" dirty="0"/>
              <a:t> at t</a:t>
            </a:r>
            <a:r>
              <a:rPr lang="de-DE" baseline="-25000" dirty="0"/>
              <a:t>0</a:t>
            </a:r>
            <a:endParaRPr lang="de-DE" dirty="0"/>
          </a:p>
        </p:txBody>
      </p:sp>
      <p:sp>
        <p:nvSpPr>
          <p:cNvPr id="40" name="Textfeld 39">
            <a:extLst>
              <a:ext uri="{FF2B5EF4-FFF2-40B4-BE49-F238E27FC236}">
                <a16:creationId xmlns:a16="http://schemas.microsoft.com/office/drawing/2014/main" id="{BB1CAA11-9E00-4EB5-B94D-704B58A90FAB}"/>
              </a:ext>
            </a:extLst>
          </p:cNvPr>
          <p:cNvSpPr txBox="1"/>
          <p:nvPr/>
        </p:nvSpPr>
        <p:spPr>
          <a:xfrm>
            <a:off x="8998584" y="5574666"/>
            <a:ext cx="2225040" cy="369332"/>
          </a:xfrm>
          <a:prstGeom prst="rect">
            <a:avLst/>
          </a:prstGeom>
          <a:noFill/>
        </p:spPr>
        <p:txBody>
          <a:bodyPr wrap="square" rtlCol="0">
            <a:spAutoFit/>
          </a:bodyPr>
          <a:lstStyle/>
          <a:p>
            <a:r>
              <a:rPr lang="de-DE" dirty="0" err="1"/>
              <a:t>Geometry</a:t>
            </a:r>
            <a:r>
              <a:rPr lang="de-DE" dirty="0"/>
              <a:t> at </a:t>
            </a:r>
            <a:r>
              <a:rPr lang="de-DE" dirty="0" err="1"/>
              <a:t>t</a:t>
            </a:r>
            <a:r>
              <a:rPr lang="de-DE" baseline="-25000" dirty="0" err="1"/>
              <a:t>i</a:t>
            </a:r>
            <a:r>
              <a:rPr lang="de-DE" dirty="0"/>
              <a:t> = </a:t>
            </a:r>
            <a:r>
              <a:rPr lang="de-DE" dirty="0" err="1"/>
              <a:t>now</a:t>
            </a:r>
            <a:endParaRPr lang="de-DE" dirty="0"/>
          </a:p>
        </p:txBody>
      </p:sp>
      <p:pic>
        <p:nvPicPr>
          <p:cNvPr id="42" name="Grafik 41">
            <a:extLst>
              <a:ext uri="{FF2B5EF4-FFF2-40B4-BE49-F238E27FC236}">
                <a16:creationId xmlns:a16="http://schemas.microsoft.com/office/drawing/2014/main" id="{90352762-121F-44BA-8C10-EE609D6BE307}"/>
              </a:ext>
            </a:extLst>
          </p:cNvPr>
          <p:cNvPicPr>
            <a:picLocks noChangeAspect="1"/>
          </p:cNvPicPr>
          <p:nvPr/>
        </p:nvPicPr>
        <p:blipFill rotWithShape="1">
          <a:blip r:embed="rId6"/>
          <a:srcRect t="53728" r="81732"/>
          <a:stretch/>
        </p:blipFill>
        <p:spPr>
          <a:xfrm>
            <a:off x="8135217" y="5321383"/>
            <a:ext cx="667783" cy="979842"/>
          </a:xfrm>
          <a:prstGeom prst="rect">
            <a:avLst/>
          </a:prstGeom>
        </p:spPr>
      </p:pic>
    </p:spTree>
    <p:extLst>
      <p:ext uri="{BB962C8B-B14F-4D97-AF65-F5344CB8AC3E}">
        <p14:creationId xmlns:p14="http://schemas.microsoft.com/office/powerpoint/2010/main" val="3920549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p:txBody>
          <a:bodyPr>
            <a:normAutofit/>
          </a:bodyPr>
          <a:lstStyle/>
          <a:p>
            <a:pPr algn="ctr"/>
            <a:r>
              <a:rPr lang="en-US" sz="2800" b="1" dirty="0"/>
              <a:t>Object segmentation in RGB Point Clouds using </a:t>
            </a:r>
            <a:br>
              <a:rPr lang="en-US" sz="2800" b="1" dirty="0"/>
            </a:br>
            <a:r>
              <a:rPr lang="en-AU" sz="2800" b="1" dirty="0"/>
              <a:t>Virtual Multiview Segmentation</a:t>
            </a:r>
            <a:br>
              <a:rPr lang="en-AU" sz="2800" dirty="0"/>
            </a:br>
            <a:br>
              <a:rPr lang="en-AU" sz="1200" dirty="0"/>
            </a:br>
            <a:r>
              <a:rPr lang="en-AU" sz="1800" dirty="0"/>
              <a:t>Mini-POC</a:t>
            </a:r>
            <a:endParaRPr lang="en-AU" sz="2800" dirty="0"/>
          </a:p>
        </p:txBody>
      </p:sp>
      <p:pic>
        <p:nvPicPr>
          <p:cNvPr id="13" name="Grafik 12">
            <a:extLst>
              <a:ext uri="{FF2B5EF4-FFF2-40B4-BE49-F238E27FC236}">
                <a16:creationId xmlns:a16="http://schemas.microsoft.com/office/drawing/2014/main" id="{2E6B6827-C2CC-4E9D-B03D-2D9ED5D5927E}"/>
              </a:ext>
            </a:extLst>
          </p:cNvPr>
          <p:cNvPicPr>
            <a:picLocks noChangeAspect="1"/>
          </p:cNvPicPr>
          <p:nvPr/>
        </p:nvPicPr>
        <p:blipFill>
          <a:blip r:embed="rId2"/>
          <a:stretch>
            <a:fillRect/>
          </a:stretch>
        </p:blipFill>
        <p:spPr>
          <a:xfrm>
            <a:off x="7379359" y="2053770"/>
            <a:ext cx="3741542" cy="3846136"/>
          </a:xfrm>
          <a:prstGeom prst="rect">
            <a:avLst/>
          </a:prstGeom>
        </p:spPr>
      </p:pic>
      <p:pic>
        <p:nvPicPr>
          <p:cNvPr id="15" name="Grafik 14">
            <a:extLst>
              <a:ext uri="{FF2B5EF4-FFF2-40B4-BE49-F238E27FC236}">
                <a16:creationId xmlns:a16="http://schemas.microsoft.com/office/drawing/2014/main" id="{CE183C78-2D8F-46E5-A107-79509143BBBB}"/>
              </a:ext>
            </a:extLst>
          </p:cNvPr>
          <p:cNvPicPr>
            <a:picLocks noChangeAspect="1"/>
          </p:cNvPicPr>
          <p:nvPr/>
        </p:nvPicPr>
        <p:blipFill>
          <a:blip r:embed="rId3"/>
          <a:stretch>
            <a:fillRect/>
          </a:stretch>
        </p:blipFill>
        <p:spPr>
          <a:xfrm>
            <a:off x="678731" y="2177596"/>
            <a:ext cx="4531911" cy="2241194"/>
          </a:xfrm>
          <a:prstGeom prst="rect">
            <a:avLst/>
          </a:prstGeom>
          <a:ln>
            <a:noFill/>
          </a:ln>
        </p:spPr>
      </p:pic>
      <p:pic>
        <p:nvPicPr>
          <p:cNvPr id="16" name="Grafik 15">
            <a:extLst>
              <a:ext uri="{FF2B5EF4-FFF2-40B4-BE49-F238E27FC236}">
                <a16:creationId xmlns:a16="http://schemas.microsoft.com/office/drawing/2014/main" id="{F2A8D483-1D3C-40EA-9E98-959658F4766B}"/>
              </a:ext>
            </a:extLst>
          </p:cNvPr>
          <p:cNvPicPr>
            <a:picLocks noChangeAspect="1"/>
          </p:cNvPicPr>
          <p:nvPr/>
        </p:nvPicPr>
        <p:blipFill>
          <a:blip r:embed="rId4"/>
          <a:stretch>
            <a:fillRect/>
          </a:stretch>
        </p:blipFill>
        <p:spPr>
          <a:xfrm>
            <a:off x="1046377" y="4924603"/>
            <a:ext cx="3949830" cy="975303"/>
          </a:xfrm>
          <a:prstGeom prst="rect">
            <a:avLst/>
          </a:prstGeom>
        </p:spPr>
      </p:pic>
      <p:sp>
        <p:nvSpPr>
          <p:cNvPr id="19" name="Pfeil: nach rechts 18">
            <a:extLst>
              <a:ext uri="{FF2B5EF4-FFF2-40B4-BE49-F238E27FC236}">
                <a16:creationId xmlns:a16="http://schemas.microsoft.com/office/drawing/2014/main" id="{85E52506-A210-4ACA-84A2-5B48B4CC7733}"/>
              </a:ext>
            </a:extLst>
          </p:cNvPr>
          <p:cNvSpPr/>
          <p:nvPr/>
        </p:nvSpPr>
        <p:spPr>
          <a:xfrm>
            <a:off x="5988629" y="3645821"/>
            <a:ext cx="471340" cy="5279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78127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p:txBody>
          <a:bodyPr>
            <a:normAutofit/>
          </a:bodyPr>
          <a:lstStyle/>
          <a:p>
            <a:r>
              <a:rPr lang="en-AU" sz="2800" b="1" dirty="0"/>
              <a:t>Virtual Multiview Segmentation</a:t>
            </a:r>
            <a:endParaRPr lang="en-AU" sz="2800" dirty="0"/>
          </a:p>
        </p:txBody>
      </p:sp>
      <p:sp>
        <p:nvSpPr>
          <p:cNvPr id="4" name="Textfeld 3">
            <a:extLst>
              <a:ext uri="{FF2B5EF4-FFF2-40B4-BE49-F238E27FC236}">
                <a16:creationId xmlns:a16="http://schemas.microsoft.com/office/drawing/2014/main" id="{AEE54F63-BB7A-4CC9-8B01-C462E53672FD}"/>
              </a:ext>
            </a:extLst>
          </p:cNvPr>
          <p:cNvSpPr txBox="1"/>
          <p:nvPr/>
        </p:nvSpPr>
        <p:spPr>
          <a:xfrm>
            <a:off x="838200" y="2077186"/>
            <a:ext cx="8739433" cy="4093428"/>
          </a:xfrm>
          <a:prstGeom prst="rect">
            <a:avLst/>
          </a:prstGeom>
          <a:noFill/>
        </p:spPr>
        <p:txBody>
          <a:bodyPr wrap="square" rtlCol="0">
            <a:spAutoFit/>
          </a:bodyPr>
          <a:lstStyle/>
          <a:p>
            <a:r>
              <a:rPr lang="en-AU" sz="2000" b="1" dirty="0"/>
              <a:t>Basic Concept</a:t>
            </a:r>
          </a:p>
          <a:p>
            <a:endParaRPr lang="en-AU" sz="2000" b="1" dirty="0"/>
          </a:p>
          <a:p>
            <a:pPr marL="342900" indent="-342900">
              <a:buFont typeface="Wingdings" panose="05000000000000000000" pitchFamily="2" charset="2"/>
              <a:buChar char="§"/>
            </a:pPr>
            <a:r>
              <a:rPr lang="en-AU" sz="2000" dirty="0"/>
              <a:t>a „virtual camera“ takes multiple „snapshots“  of a (meshed) Point Cloud in a suitable Point Cloud / CAD Software</a:t>
            </a:r>
          </a:p>
          <a:p>
            <a:pPr marL="342900" indent="-342900">
              <a:buFont typeface="Wingdings" panose="05000000000000000000" pitchFamily="2" charset="2"/>
              <a:buChar char="§"/>
            </a:pPr>
            <a:r>
              <a:rPr lang="en-AU" sz="2000" dirty="0"/>
              <a:t>For each snapshot: </a:t>
            </a:r>
          </a:p>
          <a:p>
            <a:pPr marL="800100" lvl="1" indent="-342900">
              <a:buFont typeface="Wingdings" panose="05000000000000000000" pitchFamily="2" charset="2"/>
              <a:buChar char="§"/>
            </a:pPr>
            <a:r>
              <a:rPr lang="en-AU" sz="2000" dirty="0"/>
              <a:t>position, angle and field of view of the virtual camera are known</a:t>
            </a:r>
          </a:p>
          <a:p>
            <a:pPr marL="800100" lvl="1" indent="-342900">
              <a:buFont typeface="Wingdings" panose="05000000000000000000" pitchFamily="2" charset="2"/>
              <a:buChar char="§"/>
            </a:pPr>
            <a:r>
              <a:rPr lang="en-AU" sz="2000" dirty="0"/>
              <a:t>From there, infinite rays that correspond with the “light rays” received by  the virtual camera are computed </a:t>
            </a:r>
          </a:p>
          <a:p>
            <a:pPr marL="800100" lvl="1" indent="-342900">
              <a:buFont typeface="Wingdings" panose="05000000000000000000" pitchFamily="2" charset="2"/>
              <a:buChar char="§"/>
            </a:pPr>
            <a:r>
              <a:rPr lang="en-AU" sz="2000" dirty="0"/>
              <a:t>Those rays are intersected with the 3D geometry</a:t>
            </a:r>
          </a:p>
          <a:p>
            <a:pPr marL="800100" lvl="1" indent="-342900">
              <a:buFont typeface="Wingdings" panose="05000000000000000000" pitchFamily="2" charset="2"/>
              <a:buChar char="§"/>
            </a:pPr>
            <a:r>
              <a:rPr lang="en-AU" sz="2000" dirty="0"/>
              <a:t>The intersection events are used to project the result of the 2D image segmentation of the snapshot onto the original 3D geometry</a:t>
            </a:r>
          </a:p>
          <a:p>
            <a:pPr marL="342900" indent="-342900">
              <a:buFont typeface="Wingdings" panose="05000000000000000000" pitchFamily="2" charset="2"/>
              <a:buChar char="§"/>
            </a:pPr>
            <a:r>
              <a:rPr lang="en-AU" sz="2000" dirty="0"/>
              <a:t>Each point collects “class-votes” from multiple segmented snapshots</a:t>
            </a:r>
          </a:p>
          <a:p>
            <a:pPr marL="342900" indent="-342900">
              <a:buFont typeface="Wingdings" panose="05000000000000000000" pitchFamily="2" charset="2"/>
              <a:buChar char="§"/>
            </a:pPr>
            <a:r>
              <a:rPr lang="en-AU" sz="2000" dirty="0"/>
              <a:t>The final class of a point is computed using the majority principle</a:t>
            </a:r>
          </a:p>
        </p:txBody>
      </p:sp>
    </p:spTree>
    <p:extLst>
      <p:ext uri="{BB962C8B-B14F-4D97-AF65-F5344CB8AC3E}">
        <p14:creationId xmlns:p14="http://schemas.microsoft.com/office/powerpoint/2010/main" val="1044565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5C2CA-6C02-4FBB-868B-7BE81BC681AC}"/>
              </a:ext>
            </a:extLst>
          </p:cNvPr>
          <p:cNvSpPr>
            <a:spLocks noGrp="1"/>
          </p:cNvSpPr>
          <p:nvPr>
            <p:ph type="title"/>
          </p:nvPr>
        </p:nvSpPr>
        <p:spPr/>
        <p:txBody>
          <a:bodyPr>
            <a:normAutofit/>
          </a:bodyPr>
          <a:lstStyle/>
          <a:p>
            <a:r>
              <a:rPr lang="en-AU" sz="2800" b="1" dirty="0"/>
              <a:t>Virtual Multiview Segmentation</a:t>
            </a:r>
            <a:br>
              <a:rPr lang="en-AU" sz="2800" dirty="0"/>
            </a:br>
            <a:br>
              <a:rPr lang="en-AU" sz="1200" dirty="0"/>
            </a:br>
            <a:r>
              <a:rPr lang="en-AU" sz="1800" dirty="0"/>
              <a:t>Mini-POC</a:t>
            </a:r>
            <a:endParaRPr lang="en-AU" sz="2800" dirty="0"/>
          </a:p>
        </p:txBody>
      </p:sp>
      <p:sp>
        <p:nvSpPr>
          <p:cNvPr id="8" name="Textfeld 7">
            <a:extLst>
              <a:ext uri="{FF2B5EF4-FFF2-40B4-BE49-F238E27FC236}">
                <a16:creationId xmlns:a16="http://schemas.microsoft.com/office/drawing/2014/main" id="{E0685FB2-2772-4B32-BD2D-F7D405CCF63A}"/>
              </a:ext>
            </a:extLst>
          </p:cNvPr>
          <p:cNvSpPr txBox="1"/>
          <p:nvPr/>
        </p:nvSpPr>
        <p:spPr>
          <a:xfrm>
            <a:off x="838200" y="1690688"/>
            <a:ext cx="5100687" cy="3139321"/>
          </a:xfrm>
          <a:prstGeom prst="rect">
            <a:avLst/>
          </a:prstGeom>
          <a:noFill/>
        </p:spPr>
        <p:txBody>
          <a:bodyPr wrap="square">
            <a:spAutoFit/>
          </a:bodyPr>
          <a:lstStyle/>
          <a:p>
            <a:r>
              <a:rPr lang="en-AU" sz="1800" b="1" dirty="0"/>
              <a:t>Advantages</a:t>
            </a:r>
          </a:p>
          <a:p>
            <a:endParaRPr lang="en-AU" sz="1800" b="1" dirty="0"/>
          </a:p>
          <a:p>
            <a:pPr marL="342900" indent="-342900">
              <a:buFont typeface="Wingdings" panose="05000000000000000000" pitchFamily="2" charset="2"/>
              <a:buChar char="§"/>
            </a:pPr>
            <a:r>
              <a:rPr lang="en-AU" sz="1800" dirty="0"/>
              <a:t>The actual </a:t>
            </a:r>
            <a:r>
              <a:rPr lang="en-AU" sz="1800" dirty="0" err="1"/>
              <a:t>Deepl</a:t>
            </a:r>
            <a:r>
              <a:rPr lang="en-AU" sz="1800" dirty="0"/>
              <a:t> </a:t>
            </a:r>
            <a:r>
              <a:rPr lang="en-AU" sz="1800" dirty="0" err="1"/>
              <a:t>Learing</a:t>
            </a:r>
            <a:r>
              <a:rPr lang="en-AU" sz="1800" dirty="0"/>
              <a:t> Process happens on 2D images</a:t>
            </a:r>
          </a:p>
          <a:p>
            <a:pPr marL="342900" indent="-342900">
              <a:buFont typeface="Wingdings" panose="05000000000000000000" pitchFamily="2" charset="2"/>
              <a:buChar char="§"/>
            </a:pPr>
            <a:r>
              <a:rPr lang="en-AU" sz="1800" dirty="0">
                <a:sym typeface="Wingdings" panose="05000000000000000000" pitchFamily="2" charset="2"/>
              </a:rPr>
              <a:t> </a:t>
            </a:r>
            <a:r>
              <a:rPr lang="en-AU" sz="1800" dirty="0"/>
              <a:t>We can leverage pretrained image segmentation Networks </a:t>
            </a:r>
          </a:p>
          <a:p>
            <a:pPr marL="342900" indent="-342900">
              <a:buFont typeface="Wingdings" panose="05000000000000000000" pitchFamily="2" charset="2"/>
              <a:buChar char="§"/>
            </a:pPr>
            <a:r>
              <a:rPr lang="en-AU" dirty="0">
                <a:sym typeface="Wingdings" panose="05000000000000000000" pitchFamily="2" charset="2"/>
              </a:rPr>
              <a:t> </a:t>
            </a:r>
            <a:r>
              <a:rPr lang="en-AU" dirty="0"/>
              <a:t>We can use </a:t>
            </a:r>
            <a:r>
              <a:rPr lang="en-AU" sz="1800" dirty="0"/>
              <a:t>well documented state of the art  frameworks like </a:t>
            </a:r>
            <a:r>
              <a:rPr lang="en-AU" sz="1800" dirty="0" err="1"/>
              <a:t>PyTorch</a:t>
            </a:r>
            <a:endParaRPr lang="en-AU" sz="1800" dirty="0"/>
          </a:p>
          <a:p>
            <a:pPr marL="342900" indent="-342900">
              <a:buFont typeface="Wingdings" panose="05000000000000000000" pitchFamily="2" charset="2"/>
              <a:buChar char="§"/>
            </a:pPr>
            <a:r>
              <a:rPr lang="en-AU" sz="1800" dirty="0"/>
              <a:t>We can use existing 2D labelling Tools, </a:t>
            </a:r>
            <a:r>
              <a:rPr lang="en-AU" sz="1800" dirty="0">
                <a:sym typeface="Wingdings" panose="05000000000000000000" pitchFamily="2" charset="2"/>
              </a:rPr>
              <a:t> no need for complicated, time-consuming labelling of 3D Pint clouds</a:t>
            </a:r>
            <a:endParaRPr lang="en-AU" sz="1800" dirty="0"/>
          </a:p>
        </p:txBody>
      </p:sp>
      <p:pic>
        <p:nvPicPr>
          <p:cNvPr id="9" name="Grafik 8">
            <a:extLst>
              <a:ext uri="{FF2B5EF4-FFF2-40B4-BE49-F238E27FC236}">
                <a16:creationId xmlns:a16="http://schemas.microsoft.com/office/drawing/2014/main" id="{66ABDCE2-D148-4010-97F4-083F850F3701}"/>
              </a:ext>
            </a:extLst>
          </p:cNvPr>
          <p:cNvPicPr>
            <a:picLocks noChangeAspect="1"/>
          </p:cNvPicPr>
          <p:nvPr/>
        </p:nvPicPr>
        <p:blipFill>
          <a:blip r:embed="rId2"/>
          <a:stretch>
            <a:fillRect/>
          </a:stretch>
        </p:blipFill>
        <p:spPr>
          <a:xfrm>
            <a:off x="6869600" y="1314767"/>
            <a:ext cx="4876938" cy="2114233"/>
          </a:xfrm>
          <a:prstGeom prst="rect">
            <a:avLst/>
          </a:prstGeom>
        </p:spPr>
      </p:pic>
      <p:pic>
        <p:nvPicPr>
          <p:cNvPr id="11" name="Grafik 10">
            <a:extLst>
              <a:ext uri="{FF2B5EF4-FFF2-40B4-BE49-F238E27FC236}">
                <a16:creationId xmlns:a16="http://schemas.microsoft.com/office/drawing/2014/main" id="{C094AB59-19DA-438E-B769-3B766A686D3E}"/>
              </a:ext>
            </a:extLst>
          </p:cNvPr>
          <p:cNvPicPr>
            <a:picLocks noChangeAspect="1"/>
          </p:cNvPicPr>
          <p:nvPr/>
        </p:nvPicPr>
        <p:blipFill>
          <a:blip r:embed="rId3"/>
          <a:stretch>
            <a:fillRect/>
          </a:stretch>
        </p:blipFill>
        <p:spPr>
          <a:xfrm>
            <a:off x="6935588" y="5219613"/>
            <a:ext cx="4897724" cy="1209360"/>
          </a:xfrm>
          <a:prstGeom prst="rect">
            <a:avLst/>
          </a:prstGeom>
        </p:spPr>
      </p:pic>
    </p:spTree>
    <p:extLst>
      <p:ext uri="{BB962C8B-B14F-4D97-AF65-F5344CB8AC3E}">
        <p14:creationId xmlns:p14="http://schemas.microsoft.com/office/powerpoint/2010/main" val="1546456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C7404A-EA36-4C92-8A62-8E330864A2E8}"/>
              </a:ext>
            </a:extLst>
          </p:cNvPr>
          <p:cNvSpPr>
            <a:spLocks noGrp="1"/>
          </p:cNvSpPr>
          <p:nvPr>
            <p:ph type="title"/>
          </p:nvPr>
        </p:nvSpPr>
        <p:spPr>
          <a:xfrm>
            <a:off x="838200" y="2813685"/>
            <a:ext cx="10515600" cy="1325563"/>
          </a:xfrm>
        </p:spPr>
        <p:txBody>
          <a:bodyPr/>
          <a:lstStyle/>
          <a:p>
            <a:pPr algn="ctr"/>
            <a:r>
              <a:rPr lang="en-AU" b="1" dirty="0"/>
              <a:t>Some literature review supporting the approach</a:t>
            </a:r>
          </a:p>
        </p:txBody>
      </p:sp>
    </p:spTree>
    <p:extLst>
      <p:ext uri="{BB962C8B-B14F-4D97-AF65-F5344CB8AC3E}">
        <p14:creationId xmlns:p14="http://schemas.microsoft.com/office/powerpoint/2010/main" val="17674603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1056</Words>
  <Application>Microsoft Office PowerPoint</Application>
  <PresentationFormat>Breitbild</PresentationFormat>
  <Paragraphs>65</Paragraphs>
  <Slides>23</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23</vt:i4>
      </vt:variant>
    </vt:vector>
  </HeadingPairs>
  <TitlesOfParts>
    <vt:vector size="29" baseType="lpstr">
      <vt:lpstr>Arial</vt:lpstr>
      <vt:lpstr>Calibri</vt:lpstr>
      <vt:lpstr>Calibri Light</vt:lpstr>
      <vt:lpstr>Consolas</vt:lpstr>
      <vt:lpstr>Wingdings</vt:lpstr>
      <vt:lpstr>Office</vt:lpstr>
      <vt:lpstr>Update Actemium Use case:  Conveyer belt deformation detection</vt:lpstr>
      <vt:lpstr>General Context</vt:lpstr>
      <vt:lpstr>1.) Isolate specific components via Multiview Segmentation</vt:lpstr>
      <vt:lpstr>2.) Fit approximated 3D CAD geometry to the isolated point clusters  (e.g. using optimization)</vt:lpstr>
      <vt:lpstr>2.) Detect e.g. critical deformations by comparing the current 3D CAD representation of the components to the original geometry derived at t = 0.</vt:lpstr>
      <vt:lpstr>Object segmentation in RGB Point Clouds using  Virtual Multiview Segmentation  Mini-POC</vt:lpstr>
      <vt:lpstr>Virtual Multiview Segmentation</vt:lpstr>
      <vt:lpstr>Virtual Multiview Segmentation  Mini-POC</vt:lpstr>
      <vt:lpstr>Some literature review supporting the approach</vt:lpstr>
      <vt:lpstr>Paper (2019) by Microsoft  # supporting the Multiview Segmentation Approach</vt:lpstr>
      <vt:lpstr>Paper (2020) by Google Research # supporting the Multiview Segmentation Approach</vt:lpstr>
      <vt:lpstr>Sand-box tests conducted by VIA IMC</vt:lpstr>
      <vt:lpstr>Test 1: Pretrained Image Segmentation Network recognize objects on Screenshots of 3D Point Cloud Scenes (Even though it was trained on real images)  Tested using PyTorch with pretrained resnet101 back bone</vt:lpstr>
      <vt:lpstr>Test 1: Pretrained Image Segmentation Network recognize objects on Screenshots of 3D Point Cloud Scenes (Even though it was trained on real images)   </vt:lpstr>
      <vt:lpstr>Test 2: Projecting the result of the segmentation of a virtual snapshot onto the original 3D geometry</vt:lpstr>
      <vt:lpstr>Some blue/red sample image (representing an actual pixel mask) # each dot corresponds with a pixel of the pixel-mask that represents the result of the image segmentation process (blue = lable_1, red = lable_2)</vt:lpstr>
      <vt:lpstr># Each dot is actually an infinite ray, linked to the pixel color(/label) and the perspective of one specific image (or it‘s pixel mask, respectively) # The rays intersect with a mesh generated from the point</vt:lpstr>
      <vt:lpstr>All intersection events between the rays and the 3D mesh are computed (the green dots)</vt:lpstr>
      <vt:lpstr>All intersection events are linked to the colors of the original rays (visualized via the blue and red dots)</vt:lpstr>
      <vt:lpstr>All mesh vertices (= points of the original point cloud) are linked to their neares mesh-ray-intersection event (visualized as green lines)</vt:lpstr>
      <vt:lpstr>Mesh-Vertices are only linked to their nearest intersection-event if the distance is smaller than a certain threshold (only the short green lines remain)  This way we avoid linking the “backside” of the mesh geometry, which is not visible on the snapshot that was segmented</vt:lpstr>
      <vt:lpstr>Finally, vertices are linked to the color (=label) of the nearest intersection event  The labels from the 2D snapshot are projected onto the 3D geometry (note: the “back side” of the geometry (left lower corner of this cube) is not labled during this snap shot)</vt:lpstr>
      <vt:lpstr># We repeat this process for many “snapshots” of the 3D geometry  # from each snapshot, a mesh vertex (= point cloud point) possibly collects a lable-vote # At the end, each vertex is linked with many (possibly different votes) # finally, a majority vote decides the actual label of the 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Andreas Ellinger</dc:creator>
  <cp:lastModifiedBy>Andreas Ellinger</cp:lastModifiedBy>
  <cp:revision>45</cp:revision>
  <dcterms:created xsi:type="dcterms:W3CDTF">2020-10-09T21:07:00Z</dcterms:created>
  <dcterms:modified xsi:type="dcterms:W3CDTF">2020-10-12T16:22:47Z</dcterms:modified>
</cp:coreProperties>
</file>